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6" r:id="rId3"/>
    <p:sldId id="271" r:id="rId4"/>
    <p:sldId id="272" r:id="rId5"/>
    <p:sldId id="273" r:id="rId6"/>
    <p:sldId id="270" r:id="rId7"/>
    <p:sldId id="268" r:id="rId8"/>
    <p:sldId id="269" r:id="rId9"/>
    <p:sldId id="267" r:id="rId10"/>
    <p:sldId id="261" r:id="rId11"/>
    <p:sldId id="264" r:id="rId12"/>
    <p:sldId id="265" r:id="rId13"/>
    <p:sldId id="260" r:id="rId14"/>
    <p:sldId id="263" r:id="rId15"/>
    <p:sldId id="262"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EBA44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8" d="100"/>
          <a:sy n="68" d="100"/>
        </p:scale>
        <p:origin x="1446"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6B3FB2-AD36-B348-97F9-CB582C54838F}" type="datetimeFigureOut">
              <a:rPr lang="en-US" smtClean="0"/>
              <a:t>10/9/2019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3595156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AC6B3FB2-AD36-B348-97F9-CB582C54838F}" type="datetimeFigureOut">
              <a:rPr lang="en-US" smtClean="0"/>
              <a:t>10/9/2019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2309543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AC6B3FB2-AD36-B348-97F9-CB582C54838F}" type="datetimeFigureOut">
              <a:rPr lang="en-US" smtClean="0"/>
              <a:t>10/9/2019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3947218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idx="1"/>
          </p:nvPr>
        </p:nvSpPr>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AC6B3FB2-AD36-B348-97F9-CB582C54838F}" type="datetimeFigureOut">
              <a:rPr lang="en-US" smtClean="0"/>
              <a:t>10/9/2019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115276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Click to edit Master text styles</a:t>
            </a:r>
          </a:p>
        </p:txBody>
      </p:sp>
      <p:sp>
        <p:nvSpPr>
          <p:cNvPr id="4" name="Date Placeholder 3"/>
          <p:cNvSpPr>
            <a:spLocks noGrp="1"/>
          </p:cNvSpPr>
          <p:nvPr>
            <p:ph type="dt" sz="half" idx="10"/>
          </p:nvPr>
        </p:nvSpPr>
        <p:spPr/>
        <p:txBody>
          <a:bodyPr/>
          <a:lstStyle/>
          <a:p>
            <a:fld id="{AC6B3FB2-AD36-B348-97F9-CB582C54838F}" type="datetimeFigureOut">
              <a:rPr lang="en-US" smtClean="0"/>
              <a:t>10/9/2019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3105137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5" name="Date Placeholder 4"/>
          <p:cNvSpPr>
            <a:spLocks noGrp="1"/>
          </p:cNvSpPr>
          <p:nvPr>
            <p:ph type="dt" sz="half" idx="10"/>
          </p:nvPr>
        </p:nvSpPr>
        <p:spPr/>
        <p:txBody>
          <a:bodyPr/>
          <a:lstStyle/>
          <a:p>
            <a:fld id="{AC6B3FB2-AD36-B348-97F9-CB582C54838F}" type="datetimeFigureOut">
              <a:rPr lang="en-US" smtClean="0"/>
              <a:t>10/9/2019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3870646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7" name="Date Placeholder 6"/>
          <p:cNvSpPr>
            <a:spLocks noGrp="1"/>
          </p:cNvSpPr>
          <p:nvPr>
            <p:ph type="dt" sz="half" idx="10"/>
          </p:nvPr>
        </p:nvSpPr>
        <p:spPr/>
        <p:txBody>
          <a:bodyPr/>
          <a:lstStyle/>
          <a:p>
            <a:fld id="{AC6B3FB2-AD36-B348-97F9-CB582C54838F}" type="datetimeFigureOut">
              <a:rPr lang="en-US" smtClean="0"/>
              <a:t>10/9/2019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1184147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Date Placeholder 2"/>
          <p:cNvSpPr>
            <a:spLocks noGrp="1"/>
          </p:cNvSpPr>
          <p:nvPr>
            <p:ph type="dt" sz="half" idx="10"/>
          </p:nvPr>
        </p:nvSpPr>
        <p:spPr/>
        <p:txBody>
          <a:bodyPr/>
          <a:lstStyle/>
          <a:p>
            <a:fld id="{AC6B3FB2-AD36-B348-97F9-CB582C54838F}" type="datetimeFigureOut">
              <a:rPr lang="en-US" smtClean="0"/>
              <a:t>10/9/2019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4152728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6B3FB2-AD36-B348-97F9-CB582C54838F}" type="datetimeFigureOut">
              <a:rPr lang="en-US" smtClean="0"/>
              <a:t>10/9/2019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2539241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4"/>
          <p:cNvSpPr>
            <a:spLocks noGrp="1"/>
          </p:cNvSpPr>
          <p:nvPr>
            <p:ph type="dt" sz="half" idx="10"/>
          </p:nvPr>
        </p:nvSpPr>
        <p:spPr/>
        <p:txBody>
          <a:bodyPr/>
          <a:lstStyle/>
          <a:p>
            <a:fld id="{AC6B3FB2-AD36-B348-97F9-CB582C54838F}" type="datetimeFigureOut">
              <a:rPr lang="en-US" smtClean="0"/>
              <a:t>10/9/2019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1881133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4"/>
          <p:cNvSpPr>
            <a:spLocks noGrp="1"/>
          </p:cNvSpPr>
          <p:nvPr>
            <p:ph type="dt" sz="half" idx="10"/>
          </p:nvPr>
        </p:nvSpPr>
        <p:spPr/>
        <p:txBody>
          <a:bodyPr/>
          <a:lstStyle/>
          <a:p>
            <a:fld id="{AC6B3FB2-AD36-B348-97F9-CB582C54838F}" type="datetimeFigureOut">
              <a:rPr lang="en-US" smtClean="0"/>
              <a:t>10/9/2019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1255454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B3FB2-AD36-B348-97F9-CB582C54838F}" type="datetimeFigureOut">
              <a:rPr lang="en-US" smtClean="0"/>
              <a:t>10/9/2019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94628-B523-0D47-81E0-F9A99D67A8E6}" type="slidenum">
              <a:rPr lang="en-US" smtClean="0"/>
              <a:t>‹Nº›</a:t>
            </a:fld>
            <a:endParaRPr lang="en-US"/>
          </a:p>
        </p:txBody>
      </p:sp>
    </p:spTree>
    <p:extLst>
      <p:ext uri="{BB962C8B-B14F-4D97-AF65-F5344CB8AC3E}">
        <p14:creationId xmlns:p14="http://schemas.microsoft.com/office/powerpoint/2010/main" val="2316534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307583" y="2593786"/>
            <a:ext cx="4101007" cy="931790"/>
          </a:xfrm>
        </p:spPr>
        <p:txBody>
          <a:bodyPr>
            <a:noAutofit/>
          </a:bodyPr>
          <a:lstStyle/>
          <a:p>
            <a:r>
              <a:rPr lang="es-MX" sz="3600" b="1" dirty="0">
                <a:latin typeface="Century Gothic"/>
                <a:cs typeface="Century Gothic"/>
              </a:rPr>
              <a:t>Propio</a:t>
            </a:r>
            <a:r>
              <a:rPr lang="en-US" sz="3600" b="1" dirty="0">
                <a:latin typeface="Century Gothic"/>
                <a:cs typeface="Century Gothic"/>
              </a:rPr>
              <a:t> de Area-III</a:t>
            </a:r>
          </a:p>
        </p:txBody>
      </p:sp>
      <p:sp>
        <p:nvSpPr>
          <p:cNvPr id="3" name="Subtitle 2"/>
          <p:cNvSpPr>
            <a:spLocks noGrp="1"/>
          </p:cNvSpPr>
          <p:nvPr>
            <p:ph type="subTitle" idx="1"/>
          </p:nvPr>
        </p:nvSpPr>
        <p:spPr>
          <a:xfrm>
            <a:off x="1363805" y="3700603"/>
            <a:ext cx="6400800" cy="1752600"/>
          </a:xfrm>
        </p:spPr>
        <p:txBody>
          <a:bodyPr>
            <a:normAutofit/>
          </a:bodyPr>
          <a:lstStyle/>
          <a:p>
            <a:r>
              <a:rPr lang="en-US" sz="2000" b="1" dirty="0">
                <a:latin typeface="Century Gothic"/>
                <a:cs typeface="Century Gothic"/>
              </a:rPr>
              <a:t>1a. REUNIÓN DE BLOQUE</a:t>
            </a:r>
          </a:p>
        </p:txBody>
      </p:sp>
      <p:pic>
        <p:nvPicPr>
          <p:cNvPr id="6" name="Picture 5" descr="LOGO EQUIPO ENTRANTE  2019.png"/>
          <p:cNvPicPr>
            <a:picLocks noChangeAspect="1"/>
          </p:cNvPicPr>
          <p:nvPr/>
        </p:nvPicPr>
        <p:blipFill rotWithShape="1">
          <a:blip r:embed="rId3">
            <a:extLst>
              <a:ext uri="{28A0092B-C50C-407E-A947-70E740481C1C}">
                <a14:useLocalDpi xmlns:a14="http://schemas.microsoft.com/office/drawing/2010/main" val="0"/>
              </a:ext>
            </a:extLst>
          </a:blip>
          <a:srcRect l="2822"/>
          <a:stretch/>
        </p:blipFill>
        <p:spPr>
          <a:xfrm>
            <a:off x="6408590" y="2326702"/>
            <a:ext cx="2584433" cy="2666382"/>
          </a:xfrm>
          <a:prstGeom prst="rect">
            <a:avLst/>
          </a:prstGeom>
        </p:spPr>
      </p:pic>
      <p:pic>
        <p:nvPicPr>
          <p:cNvPr id="7" name="Picture 6" descr="1logomf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597" y="1859364"/>
            <a:ext cx="1903922" cy="3332424"/>
          </a:xfrm>
          <a:prstGeom prst="rect">
            <a:avLst/>
          </a:prstGeom>
        </p:spPr>
      </p:pic>
      <p:sp>
        <p:nvSpPr>
          <p:cNvPr id="8" name="TextBox 7"/>
          <p:cNvSpPr txBox="1"/>
          <p:nvPr/>
        </p:nvSpPr>
        <p:spPr>
          <a:xfrm>
            <a:off x="0"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9" name="TextBox 8"/>
          <p:cNvSpPr txBox="1"/>
          <p:nvPr/>
        </p:nvSpPr>
        <p:spPr>
          <a:xfrm>
            <a:off x="5649238" y="101976"/>
            <a:ext cx="3479173" cy="584775"/>
          </a:xfrm>
          <a:prstGeom prst="rect">
            <a:avLst/>
          </a:prstGeom>
          <a:noFill/>
        </p:spPr>
        <p:txBody>
          <a:bodyPr wrap="square" rtlCol="0">
            <a:spAutoFit/>
          </a:bodyPr>
          <a:lstStyle/>
          <a:p>
            <a:pPr algn="r"/>
            <a:r>
              <a:rPr lang="es-ES_tradnl" sz="1600" i="1" dirty="0">
                <a:solidFill>
                  <a:schemeClr val="bg1"/>
                </a:solidFill>
                <a:latin typeface="Century Gothic"/>
                <a:cs typeface="Century Gothic"/>
              </a:rPr>
              <a:t>Equipo Coordinador Nacional</a:t>
            </a:r>
          </a:p>
          <a:p>
            <a:pPr algn="r"/>
            <a:r>
              <a:rPr lang="es-ES_tradnl" sz="1600" i="1" dirty="0">
                <a:solidFill>
                  <a:schemeClr val="bg1"/>
                </a:solidFill>
                <a:latin typeface="Century Gothic"/>
                <a:cs typeface="Century Gothic"/>
              </a:rPr>
              <a:t>2019-2022</a:t>
            </a:r>
            <a:endParaRPr lang="en-US" sz="1600" i="1" dirty="0">
              <a:solidFill>
                <a:schemeClr val="bg1"/>
              </a:solidFill>
              <a:latin typeface="Century Gothic"/>
              <a:cs typeface="Century Gothic"/>
            </a:endParaRPr>
          </a:p>
        </p:txBody>
      </p:sp>
      <p:sp>
        <p:nvSpPr>
          <p:cNvPr id="10" name="TextBox 9"/>
          <p:cNvSpPr txBox="1"/>
          <p:nvPr/>
        </p:nvSpPr>
        <p:spPr>
          <a:xfrm>
            <a:off x="34539" y="218852"/>
            <a:ext cx="3152988" cy="338554"/>
          </a:xfrm>
          <a:prstGeom prst="rect">
            <a:avLst/>
          </a:prstGeom>
          <a:noFill/>
        </p:spPr>
        <p:txBody>
          <a:bodyPr wrap="square" rtlCol="0">
            <a:spAutoFit/>
          </a:bodyPr>
          <a:lstStyle/>
          <a:p>
            <a:pPr algn="r"/>
            <a:r>
              <a:rPr lang="es-ES_tradnl" sz="1600" b="1" dirty="0">
                <a:solidFill>
                  <a:schemeClr val="bg1"/>
                </a:solidFill>
                <a:effectLst>
                  <a:outerShdw blurRad="50800" dist="38100" dir="2700000" algn="tl" rotWithShape="0">
                    <a:prstClr val="black">
                      <a:alpha val="40000"/>
                    </a:prstClr>
                  </a:outerShdw>
                </a:effectLst>
                <a:latin typeface="Century Gothic"/>
                <a:cs typeface="Century Gothic"/>
              </a:rPr>
              <a:t>Movimiento</a:t>
            </a:r>
            <a:r>
              <a:rPr lang="es-ES_tradnl" sz="1600" b="1" dirty="0">
                <a:solidFill>
                  <a:schemeClr val="bg1"/>
                </a:solidFill>
                <a:latin typeface="Century Gothic"/>
                <a:cs typeface="Century Gothic"/>
              </a:rPr>
              <a:t> Familiar Cristiano</a:t>
            </a:r>
            <a:endParaRPr lang="en-US" sz="1600" b="1" dirty="0">
              <a:solidFill>
                <a:schemeClr val="bg1"/>
              </a:solidFill>
              <a:latin typeface="Century Gothic"/>
              <a:cs typeface="Century Gothic"/>
            </a:endParaRPr>
          </a:p>
        </p:txBody>
      </p:sp>
    </p:spTree>
    <p:extLst>
      <p:ext uri="{BB962C8B-B14F-4D97-AF65-F5344CB8AC3E}">
        <p14:creationId xmlns:p14="http://schemas.microsoft.com/office/powerpoint/2010/main" val="1464185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6" name="Título 1">
            <a:extLst>
              <a:ext uri="{FF2B5EF4-FFF2-40B4-BE49-F238E27FC236}">
                <a16:creationId xmlns:a16="http://schemas.microsoft.com/office/drawing/2014/main" id="{0DDC7BD8-F50B-430B-8973-B17B999BAC5C}"/>
              </a:ext>
            </a:extLst>
          </p:cNvPr>
          <p:cNvSpPr txBox="1">
            <a:spLocks/>
          </p:cNvSpPr>
          <p:nvPr/>
        </p:nvSpPr>
        <p:spPr>
          <a:xfrm>
            <a:off x="81718" y="436670"/>
            <a:ext cx="4853353" cy="327818"/>
          </a:xfrm>
          <a:prstGeom prst="rect">
            <a:avLst/>
          </a:prstGeom>
        </p:spPr>
        <p:txBody>
          <a:bodyP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algn="just" fontAlgn="auto">
              <a:spcAft>
                <a:spcPts val="0"/>
              </a:spcAft>
            </a:pPr>
            <a:r>
              <a:rPr lang="es-MX" sz="2000" b="1" dirty="0">
                <a:solidFill>
                  <a:schemeClr val="accent1">
                    <a:lumMod val="50000"/>
                  </a:schemeClr>
                </a:solidFill>
                <a:latin typeface="Century Gothic" panose="020B0502020202020204" pitchFamily="34" charset="0"/>
              </a:rPr>
              <a:t>1.- PEDIDOS DE MATERIALES</a:t>
            </a:r>
          </a:p>
        </p:txBody>
      </p:sp>
      <p:sp>
        <p:nvSpPr>
          <p:cNvPr id="7" name="Título 1">
            <a:extLst>
              <a:ext uri="{FF2B5EF4-FFF2-40B4-BE49-F238E27FC236}">
                <a16:creationId xmlns:a16="http://schemas.microsoft.com/office/drawing/2014/main" id="{B7BAA78B-F6C8-4946-8C2D-8D744020412D}"/>
              </a:ext>
            </a:extLst>
          </p:cNvPr>
          <p:cNvSpPr txBox="1">
            <a:spLocks/>
          </p:cNvSpPr>
          <p:nvPr/>
        </p:nvSpPr>
        <p:spPr>
          <a:xfrm>
            <a:off x="1587938" y="5143829"/>
            <a:ext cx="5968124" cy="621816"/>
          </a:xfrm>
          <a:prstGeom prst="rect">
            <a:avLst/>
          </a:prstGeom>
          <a:ln/>
        </p:spPr>
        <p:style>
          <a:lnRef idx="1">
            <a:schemeClr val="accent1"/>
          </a:lnRef>
          <a:fillRef idx="3">
            <a:schemeClr val="accent1"/>
          </a:fillRef>
          <a:effectRef idx="2">
            <a:schemeClr val="accent1"/>
          </a:effectRef>
          <a:fontRef idx="minor">
            <a:schemeClr val="lt1"/>
          </a:fontRef>
        </p:style>
        <p:txBody>
          <a:bodyP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algn="ctr" fontAlgn="auto">
              <a:spcAft>
                <a:spcPts val="0"/>
              </a:spcAft>
            </a:pPr>
            <a:r>
              <a:rPr lang="es-MX" sz="1800" b="1" i="1" dirty="0">
                <a:solidFill>
                  <a:schemeClr val="tx1"/>
                </a:solidFill>
                <a:latin typeface="Century Gothic" panose="020B0502020202020204" pitchFamily="34" charset="0"/>
              </a:rPr>
              <a:t>Dirección de Correo de Oficina Nacional del MFC</a:t>
            </a:r>
          </a:p>
          <a:p>
            <a:pPr algn="ctr" fontAlgn="auto">
              <a:spcAft>
                <a:spcPts val="0"/>
              </a:spcAft>
            </a:pPr>
            <a:r>
              <a:rPr lang="es-MX" sz="1800" dirty="0">
                <a:solidFill>
                  <a:schemeClr val="tx1"/>
                </a:solidFill>
                <a:latin typeface="Century Gothic" panose="020B0502020202020204" pitchFamily="34" charset="0"/>
              </a:rPr>
              <a:t>mfcmexico@Outlook.com</a:t>
            </a:r>
          </a:p>
        </p:txBody>
      </p:sp>
      <p:sp>
        <p:nvSpPr>
          <p:cNvPr id="8" name="Título 1">
            <a:extLst>
              <a:ext uri="{FF2B5EF4-FFF2-40B4-BE49-F238E27FC236}">
                <a16:creationId xmlns:a16="http://schemas.microsoft.com/office/drawing/2014/main" id="{3B1B20B1-185C-4089-BD94-3AA82D196E0D}"/>
              </a:ext>
            </a:extLst>
          </p:cNvPr>
          <p:cNvSpPr txBox="1">
            <a:spLocks/>
          </p:cNvSpPr>
          <p:nvPr/>
        </p:nvSpPr>
        <p:spPr>
          <a:xfrm>
            <a:off x="420859" y="1161921"/>
            <a:ext cx="6326151" cy="319940"/>
          </a:xfrm>
          <a:prstGeom prst="rect">
            <a:avLst/>
          </a:prstGeom>
        </p:spPr>
        <p:txBody>
          <a:bodyP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pPr>
            <a:r>
              <a:rPr lang="es-MX" sz="1800" dirty="0">
                <a:solidFill>
                  <a:schemeClr val="accent1">
                    <a:lumMod val="50000"/>
                  </a:schemeClr>
                </a:solidFill>
                <a:latin typeface="Century Gothic" panose="020B0502020202020204" pitchFamily="34" charset="0"/>
              </a:rPr>
              <a:t>.- Verifica tu </a:t>
            </a:r>
            <a:r>
              <a:rPr lang="es-MX" sz="1800" b="1" i="1" dirty="0">
                <a:solidFill>
                  <a:schemeClr val="accent1">
                    <a:lumMod val="50000"/>
                  </a:schemeClr>
                </a:solidFill>
                <a:latin typeface="Century Gothic" panose="020B0502020202020204" pitchFamily="34" charset="0"/>
              </a:rPr>
              <a:t>inventario</a:t>
            </a:r>
          </a:p>
        </p:txBody>
      </p:sp>
      <p:sp>
        <p:nvSpPr>
          <p:cNvPr id="9" name="Título 1">
            <a:extLst>
              <a:ext uri="{FF2B5EF4-FFF2-40B4-BE49-F238E27FC236}">
                <a16:creationId xmlns:a16="http://schemas.microsoft.com/office/drawing/2014/main" id="{5073B83E-6449-4981-A13C-B11641A97100}"/>
              </a:ext>
            </a:extLst>
          </p:cNvPr>
          <p:cNvSpPr txBox="1">
            <a:spLocks/>
          </p:cNvSpPr>
          <p:nvPr/>
        </p:nvSpPr>
        <p:spPr>
          <a:xfrm>
            <a:off x="420859" y="1619121"/>
            <a:ext cx="6326151" cy="319940"/>
          </a:xfrm>
          <a:prstGeom prst="rect">
            <a:avLst/>
          </a:prstGeom>
        </p:spPr>
        <p:txBody>
          <a:bodyP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pPr>
            <a:r>
              <a:rPr lang="es-MX" sz="1800" dirty="0">
                <a:solidFill>
                  <a:schemeClr val="accent1">
                    <a:lumMod val="50000"/>
                  </a:schemeClr>
                </a:solidFill>
                <a:latin typeface="Century Gothic" panose="020B0502020202020204" pitchFamily="34" charset="0"/>
              </a:rPr>
              <a:t>.- Calcula tus </a:t>
            </a:r>
            <a:r>
              <a:rPr lang="es-MX" sz="1800" b="1" i="1" dirty="0">
                <a:solidFill>
                  <a:schemeClr val="accent1">
                    <a:lumMod val="50000"/>
                  </a:schemeClr>
                </a:solidFill>
                <a:latin typeface="Century Gothic" panose="020B0502020202020204" pitchFamily="34" charset="0"/>
              </a:rPr>
              <a:t>necesidades</a:t>
            </a:r>
          </a:p>
        </p:txBody>
      </p:sp>
      <p:sp>
        <p:nvSpPr>
          <p:cNvPr id="10" name="Título 1">
            <a:extLst>
              <a:ext uri="{FF2B5EF4-FFF2-40B4-BE49-F238E27FC236}">
                <a16:creationId xmlns:a16="http://schemas.microsoft.com/office/drawing/2014/main" id="{8DB55296-4F85-4378-9CDF-30F80DAB097A}"/>
              </a:ext>
            </a:extLst>
          </p:cNvPr>
          <p:cNvSpPr txBox="1">
            <a:spLocks/>
          </p:cNvSpPr>
          <p:nvPr/>
        </p:nvSpPr>
        <p:spPr>
          <a:xfrm>
            <a:off x="420859" y="2106801"/>
            <a:ext cx="6326151" cy="319940"/>
          </a:xfrm>
          <a:prstGeom prst="rect">
            <a:avLst/>
          </a:prstGeom>
        </p:spPr>
        <p:txBody>
          <a:bodyP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pPr>
            <a:r>
              <a:rPr lang="es-MX" sz="1800" dirty="0">
                <a:solidFill>
                  <a:schemeClr val="accent1">
                    <a:lumMod val="50000"/>
                  </a:schemeClr>
                </a:solidFill>
                <a:latin typeface="Century Gothic" panose="020B0502020202020204" pitchFamily="34" charset="0"/>
              </a:rPr>
              <a:t>.- Elabora tu </a:t>
            </a:r>
            <a:r>
              <a:rPr lang="es-MX" sz="1800" b="1" i="1" dirty="0">
                <a:solidFill>
                  <a:schemeClr val="accent1">
                    <a:lumMod val="50000"/>
                  </a:schemeClr>
                </a:solidFill>
                <a:latin typeface="Century Gothic" panose="020B0502020202020204" pitchFamily="34" charset="0"/>
              </a:rPr>
              <a:t>Pedido de Materiales</a:t>
            </a:r>
          </a:p>
        </p:txBody>
      </p:sp>
      <p:sp>
        <p:nvSpPr>
          <p:cNvPr id="11" name="Título 1">
            <a:extLst>
              <a:ext uri="{FF2B5EF4-FFF2-40B4-BE49-F238E27FC236}">
                <a16:creationId xmlns:a16="http://schemas.microsoft.com/office/drawing/2014/main" id="{985A88B9-BBB5-43EA-9381-A70D42A5A162}"/>
              </a:ext>
            </a:extLst>
          </p:cNvPr>
          <p:cNvSpPr txBox="1">
            <a:spLocks/>
          </p:cNvSpPr>
          <p:nvPr/>
        </p:nvSpPr>
        <p:spPr>
          <a:xfrm>
            <a:off x="420859" y="2578725"/>
            <a:ext cx="6326151" cy="319940"/>
          </a:xfrm>
          <a:prstGeom prst="rect">
            <a:avLst/>
          </a:prstGeom>
        </p:spPr>
        <p:txBody>
          <a:bodyP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pPr>
            <a:r>
              <a:rPr lang="es-MX" sz="1800" dirty="0">
                <a:solidFill>
                  <a:schemeClr val="accent1">
                    <a:lumMod val="50000"/>
                  </a:schemeClr>
                </a:solidFill>
                <a:latin typeface="Century Gothic" panose="020B0502020202020204" pitchFamily="34" charset="0"/>
              </a:rPr>
              <a:t>.- Solicita la </a:t>
            </a:r>
            <a:r>
              <a:rPr lang="es-MX" sz="1800" b="1" i="1" dirty="0">
                <a:solidFill>
                  <a:schemeClr val="accent1">
                    <a:lumMod val="50000"/>
                  </a:schemeClr>
                </a:solidFill>
                <a:latin typeface="Century Gothic" panose="020B0502020202020204" pitchFamily="34" charset="0"/>
              </a:rPr>
              <a:t>Autorización de tus P.D.</a:t>
            </a:r>
          </a:p>
        </p:txBody>
      </p:sp>
      <p:sp>
        <p:nvSpPr>
          <p:cNvPr id="12" name="Título 1">
            <a:extLst>
              <a:ext uri="{FF2B5EF4-FFF2-40B4-BE49-F238E27FC236}">
                <a16:creationId xmlns:a16="http://schemas.microsoft.com/office/drawing/2014/main" id="{131ADDD4-99AF-4020-9B34-F6A5A6B8A36C}"/>
              </a:ext>
            </a:extLst>
          </p:cNvPr>
          <p:cNvSpPr txBox="1">
            <a:spLocks/>
          </p:cNvSpPr>
          <p:nvPr/>
        </p:nvSpPr>
        <p:spPr>
          <a:xfrm>
            <a:off x="420859" y="3051681"/>
            <a:ext cx="6326151" cy="319940"/>
          </a:xfrm>
          <a:prstGeom prst="rect">
            <a:avLst/>
          </a:prstGeom>
        </p:spPr>
        <p:txBody>
          <a:bodyP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pPr>
            <a:r>
              <a:rPr lang="es-MX" sz="1800" dirty="0">
                <a:solidFill>
                  <a:schemeClr val="accent1">
                    <a:lumMod val="50000"/>
                  </a:schemeClr>
                </a:solidFill>
                <a:latin typeface="Century Gothic" panose="020B0502020202020204" pitchFamily="34" charset="0"/>
              </a:rPr>
              <a:t>.- Envía tu pedido a la </a:t>
            </a:r>
            <a:r>
              <a:rPr lang="es-MX" sz="1800" b="1" i="1" dirty="0">
                <a:solidFill>
                  <a:schemeClr val="accent1">
                    <a:lumMod val="50000"/>
                  </a:schemeClr>
                </a:solidFill>
                <a:latin typeface="Century Gothic" panose="020B0502020202020204" pitchFamily="34" charset="0"/>
              </a:rPr>
              <a:t>Oficina Nacional</a:t>
            </a:r>
          </a:p>
        </p:txBody>
      </p:sp>
      <p:pic>
        <p:nvPicPr>
          <p:cNvPr id="13" name="Imagen 12">
            <a:extLst>
              <a:ext uri="{FF2B5EF4-FFF2-40B4-BE49-F238E27FC236}">
                <a16:creationId xmlns:a16="http://schemas.microsoft.com/office/drawing/2014/main" id="{056A2CD8-E57B-459D-A599-498A40731E1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99618" y="623246"/>
            <a:ext cx="3953520" cy="2588405"/>
          </a:xfrm>
          <a:prstGeom prst="rect">
            <a:avLst/>
          </a:prstGeom>
        </p:spPr>
      </p:pic>
      <p:sp>
        <p:nvSpPr>
          <p:cNvPr id="14" name="Título 1">
            <a:extLst>
              <a:ext uri="{FF2B5EF4-FFF2-40B4-BE49-F238E27FC236}">
                <a16:creationId xmlns:a16="http://schemas.microsoft.com/office/drawing/2014/main" id="{8E6E308D-AD5B-49C1-BF13-7BD37B4CB742}"/>
              </a:ext>
            </a:extLst>
          </p:cNvPr>
          <p:cNvSpPr txBox="1">
            <a:spLocks/>
          </p:cNvSpPr>
          <p:nvPr/>
        </p:nvSpPr>
        <p:spPr>
          <a:xfrm>
            <a:off x="4276162" y="4151894"/>
            <a:ext cx="4476976" cy="577331"/>
          </a:xfrm>
          <a:prstGeom prst="rect">
            <a:avLst/>
          </a:prstGeom>
        </p:spPr>
        <p:txBody>
          <a:bodyP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pPr>
            <a:r>
              <a:rPr lang="es-MX" sz="1600" b="1" i="1" dirty="0">
                <a:solidFill>
                  <a:schemeClr val="accent1">
                    <a:lumMod val="50000"/>
                  </a:schemeClr>
                </a:solidFill>
                <a:latin typeface="Century Gothic" panose="020B0502020202020204" pitchFamily="34" charset="0"/>
              </a:rPr>
              <a:t>    </a:t>
            </a:r>
            <a:r>
              <a:rPr lang="es-MX" sz="1600" b="1" i="1" dirty="0">
                <a:solidFill>
                  <a:schemeClr val="tx1"/>
                </a:solidFill>
                <a:latin typeface="Century Gothic" panose="020B0502020202020204" pitchFamily="34" charset="0"/>
              </a:rPr>
              <a:t>NO OLVIDES COPIAR A TUS P.D. Y S.N.R.</a:t>
            </a:r>
          </a:p>
          <a:p>
            <a:pPr fontAlgn="auto">
              <a:spcAft>
                <a:spcPts val="0"/>
              </a:spcAft>
            </a:pPr>
            <a:r>
              <a:rPr lang="es-MX" sz="1600" b="1" i="1" dirty="0">
                <a:solidFill>
                  <a:schemeClr val="tx1"/>
                </a:solidFill>
                <a:latin typeface="Century Gothic" panose="020B0502020202020204" pitchFamily="34" charset="0"/>
              </a:rPr>
              <a:t>       (Menciona siempre  cuál es tu Diócesis)</a:t>
            </a:r>
          </a:p>
        </p:txBody>
      </p:sp>
      <p:sp>
        <p:nvSpPr>
          <p:cNvPr id="15" name="Título 1">
            <a:extLst>
              <a:ext uri="{FF2B5EF4-FFF2-40B4-BE49-F238E27FC236}">
                <a16:creationId xmlns:a16="http://schemas.microsoft.com/office/drawing/2014/main" id="{77A40F2E-4AAB-4C00-B5BA-076C483FFF3B}"/>
              </a:ext>
            </a:extLst>
          </p:cNvPr>
          <p:cNvSpPr txBox="1">
            <a:spLocks/>
          </p:cNvSpPr>
          <p:nvPr/>
        </p:nvSpPr>
        <p:spPr>
          <a:xfrm>
            <a:off x="451339" y="3585081"/>
            <a:ext cx="6326151" cy="319940"/>
          </a:xfrm>
          <a:prstGeom prst="rect">
            <a:avLst/>
          </a:prstGeom>
        </p:spPr>
        <p:txBody>
          <a:bodyP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pPr>
            <a:r>
              <a:rPr lang="es-MX" sz="1800" dirty="0">
                <a:solidFill>
                  <a:schemeClr val="accent1">
                    <a:lumMod val="50000"/>
                  </a:schemeClr>
                </a:solidFill>
                <a:latin typeface="Century Gothic" panose="020B0502020202020204" pitchFamily="34" charset="0"/>
              </a:rPr>
              <a:t>.- Cuando recibas el material </a:t>
            </a:r>
            <a:r>
              <a:rPr lang="es-MX" sz="1800" b="1" i="1" dirty="0">
                <a:solidFill>
                  <a:schemeClr val="accent1">
                    <a:lumMod val="50000"/>
                  </a:schemeClr>
                </a:solidFill>
                <a:latin typeface="Century Gothic" panose="020B0502020202020204" pitchFamily="34" charset="0"/>
              </a:rPr>
              <a:t>Chécalo</a:t>
            </a:r>
            <a:r>
              <a:rPr lang="es-MX" sz="1800" dirty="0">
                <a:solidFill>
                  <a:schemeClr val="accent1">
                    <a:lumMod val="50000"/>
                  </a:schemeClr>
                </a:solidFill>
                <a:latin typeface="Century Gothic" panose="020B0502020202020204" pitchFamily="34" charset="0"/>
              </a:rPr>
              <a:t> antes de firmar.</a:t>
            </a:r>
            <a:endParaRPr lang="es-MX" sz="1800" b="1" i="1"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688234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9" y="29653"/>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10" name="Título 1">
            <a:extLst>
              <a:ext uri="{FF2B5EF4-FFF2-40B4-BE49-F238E27FC236}">
                <a16:creationId xmlns:a16="http://schemas.microsoft.com/office/drawing/2014/main" id="{4BC8B140-9090-4CE1-97E5-4A2CFDFE98B8}"/>
              </a:ext>
            </a:extLst>
          </p:cNvPr>
          <p:cNvSpPr txBox="1">
            <a:spLocks/>
          </p:cNvSpPr>
          <p:nvPr/>
        </p:nvSpPr>
        <p:spPr>
          <a:xfrm>
            <a:off x="198096" y="736736"/>
            <a:ext cx="6053075" cy="327818"/>
          </a:xfrm>
          <a:prstGeom prst="rect">
            <a:avLst/>
          </a:prstGeom>
        </p:spPr>
        <p:txBody>
          <a:bodyP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algn="just" fontAlgn="auto">
              <a:spcAft>
                <a:spcPts val="0"/>
              </a:spcAft>
            </a:pPr>
            <a:r>
              <a:rPr lang="es-MX" sz="2000" b="1" dirty="0">
                <a:solidFill>
                  <a:schemeClr val="accent1">
                    <a:lumMod val="50000"/>
                  </a:schemeClr>
                </a:solidFill>
                <a:latin typeface="Century Gothic" panose="020B0502020202020204" pitchFamily="34" charset="0"/>
              </a:rPr>
              <a:t>2.- ENVÍO DE COMPROBANTES DE DESPOSITOS.</a:t>
            </a:r>
          </a:p>
        </p:txBody>
      </p:sp>
      <p:sp>
        <p:nvSpPr>
          <p:cNvPr id="11" name="Título 1">
            <a:extLst>
              <a:ext uri="{FF2B5EF4-FFF2-40B4-BE49-F238E27FC236}">
                <a16:creationId xmlns:a16="http://schemas.microsoft.com/office/drawing/2014/main" id="{39B4B00A-51AA-4F3C-A692-88594E3D0F1D}"/>
              </a:ext>
            </a:extLst>
          </p:cNvPr>
          <p:cNvSpPr txBox="1">
            <a:spLocks/>
          </p:cNvSpPr>
          <p:nvPr/>
        </p:nvSpPr>
        <p:spPr>
          <a:xfrm>
            <a:off x="379940" y="1643723"/>
            <a:ext cx="8220802" cy="1016062"/>
          </a:xfrm>
          <a:prstGeom prst="rect">
            <a:avLst/>
          </a:prstGeom>
        </p:spPr>
        <p:txBody>
          <a:bodyP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pPr>
            <a:r>
              <a:rPr lang="es-MX" sz="2000" dirty="0">
                <a:solidFill>
                  <a:schemeClr val="tx1"/>
                </a:solidFill>
                <a:latin typeface="Century Gothic" panose="020B0502020202020204" pitchFamily="34" charset="0"/>
              </a:rPr>
              <a:t>ANOTA EL </a:t>
            </a:r>
            <a:r>
              <a:rPr lang="es-MX" sz="2000" b="1" i="1" dirty="0">
                <a:solidFill>
                  <a:schemeClr val="tx1"/>
                </a:solidFill>
                <a:latin typeface="Century Gothic" panose="020B0502020202020204" pitchFamily="34" charset="0"/>
              </a:rPr>
              <a:t>CONCEPTO</a:t>
            </a:r>
            <a:r>
              <a:rPr lang="es-MX" sz="2000" dirty="0">
                <a:solidFill>
                  <a:schemeClr val="tx1"/>
                </a:solidFill>
                <a:latin typeface="Century Gothic" panose="020B0502020202020204" pitchFamily="34" charset="0"/>
              </a:rPr>
              <a:t>, </a:t>
            </a:r>
            <a:r>
              <a:rPr lang="es-MX" sz="2000" b="1" i="1" dirty="0">
                <a:solidFill>
                  <a:schemeClr val="tx1"/>
                </a:solidFill>
                <a:latin typeface="Century Gothic" panose="020B0502020202020204" pitchFamily="34" charset="0"/>
              </a:rPr>
              <a:t>DIÓCESIS</a:t>
            </a:r>
            <a:r>
              <a:rPr lang="es-MX" sz="2000" dirty="0">
                <a:solidFill>
                  <a:schemeClr val="tx1"/>
                </a:solidFill>
                <a:latin typeface="Century Gothic" panose="020B0502020202020204" pitchFamily="34" charset="0"/>
              </a:rPr>
              <a:t>,</a:t>
            </a:r>
            <a:r>
              <a:rPr lang="es-MX" sz="2000" b="1" i="1" dirty="0">
                <a:solidFill>
                  <a:schemeClr val="tx1"/>
                </a:solidFill>
                <a:latin typeface="Century Gothic" panose="020B0502020202020204" pitchFamily="34" charset="0"/>
              </a:rPr>
              <a:t>FECHA</a:t>
            </a:r>
            <a:r>
              <a:rPr lang="es-MX" sz="2000" dirty="0">
                <a:solidFill>
                  <a:schemeClr val="tx1"/>
                </a:solidFill>
                <a:latin typeface="Century Gothic" panose="020B0502020202020204" pitchFamily="34" charset="0"/>
              </a:rPr>
              <a:t> Y </a:t>
            </a:r>
            <a:r>
              <a:rPr lang="es-MX" sz="2000" b="1" i="1" dirty="0">
                <a:solidFill>
                  <a:schemeClr val="tx1"/>
                </a:solidFill>
                <a:latin typeface="Century Gothic" panose="020B0502020202020204" pitchFamily="34" charset="0"/>
              </a:rPr>
              <a:t>CANTIDAD</a:t>
            </a:r>
            <a:r>
              <a:rPr lang="es-MX" sz="2000" dirty="0">
                <a:solidFill>
                  <a:schemeClr val="tx1"/>
                </a:solidFill>
                <a:latin typeface="Century Gothic" panose="020B0502020202020204" pitchFamily="34" charset="0"/>
              </a:rPr>
              <a:t> DEPOSITADA EN EL COMPROBANTE DEL BANCO, ESCANÉALO </a:t>
            </a:r>
            <a:r>
              <a:rPr lang="es-MX" sz="1800" dirty="0">
                <a:solidFill>
                  <a:schemeClr val="tx1"/>
                </a:solidFill>
                <a:latin typeface="Century Gothic" panose="020B0502020202020204" pitchFamily="34" charset="0"/>
              </a:rPr>
              <a:t>(O TÓMALE FOTO LEGIBLE)  </a:t>
            </a:r>
            <a:r>
              <a:rPr lang="es-MX" sz="2000" dirty="0">
                <a:solidFill>
                  <a:schemeClr val="tx1"/>
                </a:solidFill>
                <a:latin typeface="Century Gothic" panose="020B0502020202020204" pitchFamily="34" charset="0"/>
              </a:rPr>
              <a:t>Y    ENVIÁLO AL CORREO DE AREA-III NAC.</a:t>
            </a:r>
            <a:endParaRPr lang="es-MX" sz="2000" b="1" dirty="0">
              <a:solidFill>
                <a:schemeClr val="tx1"/>
              </a:solidFill>
              <a:latin typeface="Century Gothic" panose="020B0502020202020204" pitchFamily="34" charset="0"/>
            </a:endParaRPr>
          </a:p>
        </p:txBody>
      </p:sp>
      <p:sp>
        <p:nvSpPr>
          <p:cNvPr id="12" name="Título 1">
            <a:extLst>
              <a:ext uri="{FF2B5EF4-FFF2-40B4-BE49-F238E27FC236}">
                <a16:creationId xmlns:a16="http://schemas.microsoft.com/office/drawing/2014/main" id="{7DB0C0C1-4593-4968-8484-404F3581924A}"/>
              </a:ext>
            </a:extLst>
          </p:cNvPr>
          <p:cNvSpPr txBox="1">
            <a:spLocks/>
          </p:cNvSpPr>
          <p:nvPr/>
        </p:nvSpPr>
        <p:spPr>
          <a:xfrm>
            <a:off x="1579805" y="5005695"/>
            <a:ext cx="5968800" cy="622800"/>
          </a:xfrm>
          <a:prstGeom prst="rect">
            <a:avLst/>
          </a:prstGeom>
          <a:ln/>
        </p:spPr>
        <p:style>
          <a:lnRef idx="1">
            <a:schemeClr val="accent1"/>
          </a:lnRef>
          <a:fillRef idx="3">
            <a:schemeClr val="accent1"/>
          </a:fillRef>
          <a:effectRef idx="2">
            <a:schemeClr val="accent1"/>
          </a:effectRef>
          <a:fontRef idx="minor">
            <a:schemeClr val="lt1"/>
          </a:fontRef>
        </p:style>
        <p:txBody>
          <a:bodyP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algn="ctr" fontAlgn="auto">
              <a:spcAft>
                <a:spcPts val="0"/>
              </a:spcAft>
            </a:pPr>
            <a:r>
              <a:rPr lang="es-MX" sz="1800" b="1" i="1" dirty="0">
                <a:solidFill>
                  <a:schemeClr val="tx1"/>
                </a:solidFill>
                <a:latin typeface="Century Gothic" panose="020B0502020202020204" pitchFamily="34" charset="0"/>
              </a:rPr>
              <a:t>Dirección de Correo Área-III Nacional del MFC</a:t>
            </a:r>
          </a:p>
          <a:p>
            <a:pPr algn="ctr" fontAlgn="auto">
              <a:spcAft>
                <a:spcPts val="0"/>
              </a:spcAft>
            </a:pPr>
            <a:r>
              <a:rPr lang="es-MX" sz="1800" dirty="0">
                <a:solidFill>
                  <a:schemeClr val="tx1"/>
                </a:solidFill>
                <a:latin typeface="Century Gothic" panose="020B0502020202020204" pitchFamily="34" charset="0"/>
              </a:rPr>
              <a:t>mfcarea3nacional@gmail.com</a:t>
            </a:r>
          </a:p>
        </p:txBody>
      </p:sp>
      <p:sp>
        <p:nvSpPr>
          <p:cNvPr id="13" name="Título 1">
            <a:extLst>
              <a:ext uri="{FF2B5EF4-FFF2-40B4-BE49-F238E27FC236}">
                <a16:creationId xmlns:a16="http://schemas.microsoft.com/office/drawing/2014/main" id="{2FD2BE4F-A320-4F8C-B43B-B0BCD697B507}"/>
              </a:ext>
            </a:extLst>
          </p:cNvPr>
          <p:cNvSpPr txBox="1">
            <a:spLocks/>
          </p:cNvSpPr>
          <p:nvPr/>
        </p:nvSpPr>
        <p:spPr>
          <a:xfrm>
            <a:off x="3401557" y="3446785"/>
            <a:ext cx="4931898" cy="689214"/>
          </a:xfrm>
          <a:prstGeom prst="rect">
            <a:avLst/>
          </a:prstGeom>
        </p:spPr>
        <p:txBody>
          <a:bodyP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pPr>
            <a:r>
              <a:rPr lang="es-MX" sz="1800" b="1" i="1" dirty="0">
                <a:solidFill>
                  <a:schemeClr val="tx1"/>
                </a:solidFill>
                <a:latin typeface="Century Gothic" panose="020B0502020202020204" pitchFamily="34" charset="0"/>
              </a:rPr>
              <a:t>    NO OLVIDES COPIAR A TUS P.D. Y S.N.R.</a:t>
            </a:r>
          </a:p>
          <a:p>
            <a:pPr fontAlgn="auto">
              <a:spcAft>
                <a:spcPts val="0"/>
              </a:spcAft>
            </a:pPr>
            <a:r>
              <a:rPr lang="es-MX" sz="1800" b="1" i="1" dirty="0">
                <a:solidFill>
                  <a:schemeClr val="tx1"/>
                </a:solidFill>
                <a:latin typeface="Century Gothic" panose="020B0502020202020204" pitchFamily="34" charset="0"/>
              </a:rPr>
              <a:t>       (Menciona siempre  cuál es tu Diócesis)</a:t>
            </a:r>
          </a:p>
        </p:txBody>
      </p:sp>
    </p:spTree>
    <p:extLst>
      <p:ext uri="{BB962C8B-B14F-4D97-AF65-F5344CB8AC3E}">
        <p14:creationId xmlns:p14="http://schemas.microsoft.com/office/powerpoint/2010/main" val="2639416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10" name="Título 1">
            <a:extLst>
              <a:ext uri="{FF2B5EF4-FFF2-40B4-BE49-F238E27FC236}">
                <a16:creationId xmlns:a16="http://schemas.microsoft.com/office/drawing/2014/main" id="{C5F1D570-2626-4BAB-8691-5A810F57E0FB}"/>
              </a:ext>
            </a:extLst>
          </p:cNvPr>
          <p:cNvSpPr txBox="1">
            <a:spLocks/>
          </p:cNvSpPr>
          <p:nvPr/>
        </p:nvSpPr>
        <p:spPr>
          <a:xfrm>
            <a:off x="267286" y="544225"/>
            <a:ext cx="7756437" cy="748446"/>
          </a:xfrm>
          <a:prstGeom prst="rect">
            <a:avLst/>
          </a:prstGeom>
        </p:spPr>
        <p:txBody>
          <a:bodyP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pPr>
            <a:r>
              <a:rPr lang="es-MX" sz="2800" b="1" dirty="0">
                <a:solidFill>
                  <a:schemeClr val="accent1">
                    <a:lumMod val="50000"/>
                  </a:schemeClr>
                </a:solidFill>
                <a:latin typeface="Century Gothic" panose="020B0502020202020204" pitchFamily="34" charset="0"/>
              </a:rPr>
              <a:t>3.-	SOLICITUDES DE ESTADOS DE CUENTA .</a:t>
            </a:r>
          </a:p>
        </p:txBody>
      </p:sp>
      <p:sp>
        <p:nvSpPr>
          <p:cNvPr id="11" name="Título 1">
            <a:extLst>
              <a:ext uri="{FF2B5EF4-FFF2-40B4-BE49-F238E27FC236}">
                <a16:creationId xmlns:a16="http://schemas.microsoft.com/office/drawing/2014/main" id="{306BC38F-0A89-4C2B-B544-110E386292E4}"/>
              </a:ext>
            </a:extLst>
          </p:cNvPr>
          <p:cNvSpPr txBox="1">
            <a:spLocks/>
          </p:cNvSpPr>
          <p:nvPr/>
        </p:nvSpPr>
        <p:spPr>
          <a:xfrm>
            <a:off x="693781" y="1355068"/>
            <a:ext cx="7756437" cy="481828"/>
          </a:xfrm>
          <a:prstGeom prst="rect">
            <a:avLst/>
          </a:prstGeom>
        </p:spPr>
        <p:txBody>
          <a:bodyP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pPr>
            <a:r>
              <a:rPr lang="es-MX" sz="2400" dirty="0">
                <a:solidFill>
                  <a:schemeClr val="tx1"/>
                </a:solidFill>
                <a:latin typeface="Century Gothic" panose="020B0502020202020204" pitchFamily="34" charset="0"/>
              </a:rPr>
              <a:t>.- Presidentes Diocesanos</a:t>
            </a:r>
            <a:endParaRPr lang="es-MX" sz="2400" b="1" i="1" dirty="0">
              <a:solidFill>
                <a:schemeClr val="tx1"/>
              </a:solidFill>
              <a:latin typeface="Century Gothic" panose="020B0502020202020204" pitchFamily="34" charset="0"/>
            </a:endParaRPr>
          </a:p>
        </p:txBody>
      </p:sp>
      <p:sp>
        <p:nvSpPr>
          <p:cNvPr id="12" name="Título 1">
            <a:extLst>
              <a:ext uri="{FF2B5EF4-FFF2-40B4-BE49-F238E27FC236}">
                <a16:creationId xmlns:a16="http://schemas.microsoft.com/office/drawing/2014/main" id="{47D1727B-940E-4EA9-96CE-02F0DAFE5015}"/>
              </a:ext>
            </a:extLst>
          </p:cNvPr>
          <p:cNvSpPr txBox="1">
            <a:spLocks/>
          </p:cNvSpPr>
          <p:nvPr/>
        </p:nvSpPr>
        <p:spPr>
          <a:xfrm>
            <a:off x="715030" y="1988616"/>
            <a:ext cx="7756437" cy="481828"/>
          </a:xfrm>
          <a:prstGeom prst="rect">
            <a:avLst/>
          </a:prstGeom>
        </p:spPr>
        <p:txBody>
          <a:bodyP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pPr>
            <a:r>
              <a:rPr lang="es-MX" sz="2400" dirty="0">
                <a:solidFill>
                  <a:schemeClr val="tx1"/>
                </a:solidFill>
                <a:latin typeface="Century Gothic" panose="020B0502020202020204" pitchFamily="34" charset="0"/>
              </a:rPr>
              <a:t>.- Secretarios Nacionales de Región</a:t>
            </a:r>
            <a:endParaRPr lang="es-MX" sz="2400" b="1" i="1" dirty="0">
              <a:solidFill>
                <a:schemeClr val="tx1"/>
              </a:solidFill>
              <a:latin typeface="Century Gothic" panose="020B0502020202020204" pitchFamily="34" charset="0"/>
            </a:endParaRPr>
          </a:p>
        </p:txBody>
      </p:sp>
      <p:sp>
        <p:nvSpPr>
          <p:cNvPr id="13" name="Título 1">
            <a:extLst>
              <a:ext uri="{FF2B5EF4-FFF2-40B4-BE49-F238E27FC236}">
                <a16:creationId xmlns:a16="http://schemas.microsoft.com/office/drawing/2014/main" id="{27A357B0-45DB-41C4-8411-0D7B99476FD1}"/>
              </a:ext>
            </a:extLst>
          </p:cNvPr>
          <p:cNvSpPr txBox="1">
            <a:spLocks/>
          </p:cNvSpPr>
          <p:nvPr/>
        </p:nvSpPr>
        <p:spPr>
          <a:xfrm>
            <a:off x="685986" y="2584810"/>
            <a:ext cx="7756437" cy="481828"/>
          </a:xfrm>
          <a:prstGeom prst="rect">
            <a:avLst/>
          </a:prstGeom>
        </p:spPr>
        <p:txBody>
          <a:bodyP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pPr>
            <a:r>
              <a:rPr lang="es-MX" sz="2400" dirty="0">
                <a:solidFill>
                  <a:schemeClr val="tx1"/>
                </a:solidFill>
                <a:latin typeface="Century Gothic" panose="020B0502020202020204" pitchFamily="34" charset="0"/>
              </a:rPr>
              <a:t>.- Secretarios Nacionales de Área III</a:t>
            </a:r>
            <a:endParaRPr lang="es-MX" sz="2400" b="1" i="1" dirty="0">
              <a:solidFill>
                <a:schemeClr val="tx1"/>
              </a:solidFill>
              <a:latin typeface="Century Gothic" panose="020B0502020202020204" pitchFamily="34" charset="0"/>
            </a:endParaRPr>
          </a:p>
        </p:txBody>
      </p:sp>
      <p:sp>
        <p:nvSpPr>
          <p:cNvPr id="14" name="Título 1">
            <a:extLst>
              <a:ext uri="{FF2B5EF4-FFF2-40B4-BE49-F238E27FC236}">
                <a16:creationId xmlns:a16="http://schemas.microsoft.com/office/drawing/2014/main" id="{E43B1579-88E1-4ECD-9BA8-76C91914DC2C}"/>
              </a:ext>
            </a:extLst>
          </p:cNvPr>
          <p:cNvSpPr txBox="1">
            <a:spLocks/>
          </p:cNvSpPr>
          <p:nvPr/>
        </p:nvSpPr>
        <p:spPr>
          <a:xfrm>
            <a:off x="3503764" y="4114121"/>
            <a:ext cx="4837228" cy="745291"/>
          </a:xfrm>
          <a:prstGeom prst="rect">
            <a:avLst/>
          </a:prstGeom>
        </p:spPr>
        <p:txBody>
          <a:bodyP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pPr>
            <a:r>
              <a:rPr lang="es-MX" sz="1800" b="1" i="1" dirty="0">
                <a:solidFill>
                  <a:schemeClr val="tx1"/>
                </a:solidFill>
                <a:latin typeface="Century Gothic" panose="020B0502020202020204" pitchFamily="34" charset="0"/>
              </a:rPr>
              <a:t>    NO OLVIDES COPIAR A TUS P.D. Y S.N.R.</a:t>
            </a:r>
          </a:p>
          <a:p>
            <a:pPr fontAlgn="auto">
              <a:spcAft>
                <a:spcPts val="0"/>
              </a:spcAft>
            </a:pPr>
            <a:r>
              <a:rPr lang="es-MX" sz="1800" b="1" i="1" dirty="0">
                <a:solidFill>
                  <a:schemeClr val="tx1"/>
                </a:solidFill>
                <a:latin typeface="Century Gothic" panose="020B0502020202020204" pitchFamily="34" charset="0"/>
              </a:rPr>
              <a:t>       (Menciona siempre  cuál es tu Diócesis)</a:t>
            </a:r>
          </a:p>
        </p:txBody>
      </p:sp>
      <p:pic>
        <p:nvPicPr>
          <p:cNvPr id="23" name="Picture 2" descr="http://cuentasdeahorro.com.mx/wp-content/uploads/estado-de-cuenta.jpg">
            <a:extLst>
              <a:ext uri="{FF2B5EF4-FFF2-40B4-BE49-F238E27FC236}">
                <a16:creationId xmlns:a16="http://schemas.microsoft.com/office/drawing/2014/main" id="{10585331-9872-4114-8CC1-31E8A9FE3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085" y="3513397"/>
            <a:ext cx="2749559" cy="1842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729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10" name="Título 1">
            <a:extLst>
              <a:ext uri="{FF2B5EF4-FFF2-40B4-BE49-F238E27FC236}">
                <a16:creationId xmlns:a16="http://schemas.microsoft.com/office/drawing/2014/main" id="{DB2B366D-205D-48A0-82A1-B7355E27964B}"/>
              </a:ext>
            </a:extLst>
          </p:cNvPr>
          <p:cNvSpPr txBox="1">
            <a:spLocks/>
          </p:cNvSpPr>
          <p:nvPr/>
        </p:nvSpPr>
        <p:spPr>
          <a:xfrm>
            <a:off x="655320" y="660101"/>
            <a:ext cx="4684542" cy="369331"/>
          </a:xfrm>
          <a:prstGeom prst="rect">
            <a:avLst/>
          </a:prstGeom>
        </p:spPr>
        <p:txBody>
          <a:bodyP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pPr>
            <a:r>
              <a:rPr lang="es-MX" sz="2000" b="1" dirty="0">
                <a:solidFill>
                  <a:schemeClr val="accent1">
                    <a:lumMod val="50000"/>
                  </a:schemeClr>
                </a:solidFill>
                <a:latin typeface="Century Gothic" panose="020B0502020202020204" pitchFamily="34" charset="0"/>
              </a:rPr>
              <a:t>	RELACIÓN A-III CON JÓVENES</a:t>
            </a:r>
          </a:p>
        </p:txBody>
      </p:sp>
      <p:sp>
        <p:nvSpPr>
          <p:cNvPr id="11" name="Título 1">
            <a:extLst>
              <a:ext uri="{FF2B5EF4-FFF2-40B4-BE49-F238E27FC236}">
                <a16:creationId xmlns:a16="http://schemas.microsoft.com/office/drawing/2014/main" id="{22367DA6-A01A-494B-8BB2-EA6685D881E9}"/>
              </a:ext>
            </a:extLst>
          </p:cNvPr>
          <p:cNvSpPr txBox="1">
            <a:spLocks/>
          </p:cNvSpPr>
          <p:nvPr/>
        </p:nvSpPr>
        <p:spPr>
          <a:xfrm>
            <a:off x="655320" y="2051315"/>
            <a:ext cx="8221394" cy="369332"/>
          </a:xfrm>
          <a:prstGeom prst="rect">
            <a:avLst/>
          </a:prstGeom>
        </p:spPr>
        <p:txBody>
          <a:bodyP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pPr>
            <a:r>
              <a:rPr lang="es-MX" sz="2000" b="1" dirty="0">
                <a:solidFill>
                  <a:schemeClr val="accent1">
                    <a:lumMod val="50000"/>
                  </a:schemeClr>
                </a:solidFill>
                <a:latin typeface="Century Gothic" panose="020B0502020202020204" pitchFamily="34" charset="0"/>
              </a:rPr>
              <a:t>Fomentar el sentido de solidaridad</a:t>
            </a:r>
          </a:p>
        </p:txBody>
      </p:sp>
      <p:sp>
        <p:nvSpPr>
          <p:cNvPr id="12" name="Título 1">
            <a:extLst>
              <a:ext uri="{FF2B5EF4-FFF2-40B4-BE49-F238E27FC236}">
                <a16:creationId xmlns:a16="http://schemas.microsoft.com/office/drawing/2014/main" id="{BC644198-E4B6-44D2-8248-E2EC03D13AF6}"/>
              </a:ext>
            </a:extLst>
          </p:cNvPr>
          <p:cNvSpPr txBox="1">
            <a:spLocks/>
          </p:cNvSpPr>
          <p:nvPr/>
        </p:nvSpPr>
        <p:spPr>
          <a:xfrm>
            <a:off x="655320" y="2597477"/>
            <a:ext cx="8221394" cy="369332"/>
          </a:xfrm>
          <a:prstGeom prst="rect">
            <a:avLst/>
          </a:prstGeom>
        </p:spPr>
        <p:txBody>
          <a:bodyP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pPr>
            <a:r>
              <a:rPr lang="es-MX" sz="2000" b="1" dirty="0">
                <a:solidFill>
                  <a:schemeClr val="accent1">
                    <a:lumMod val="50000"/>
                  </a:schemeClr>
                </a:solidFill>
                <a:latin typeface="Century Gothic" panose="020B0502020202020204" pitchFamily="34" charset="0"/>
              </a:rPr>
              <a:t>Motivar al joven A-III a ser responsable de las operaciones financieras</a:t>
            </a:r>
          </a:p>
        </p:txBody>
      </p:sp>
      <p:sp>
        <p:nvSpPr>
          <p:cNvPr id="13" name="Título 1">
            <a:extLst>
              <a:ext uri="{FF2B5EF4-FFF2-40B4-BE49-F238E27FC236}">
                <a16:creationId xmlns:a16="http://schemas.microsoft.com/office/drawing/2014/main" id="{A9388609-7BC0-46A8-9110-C5E1C2AA0DE0}"/>
              </a:ext>
            </a:extLst>
          </p:cNvPr>
          <p:cNvSpPr txBox="1">
            <a:spLocks/>
          </p:cNvSpPr>
          <p:nvPr/>
        </p:nvSpPr>
        <p:spPr>
          <a:xfrm>
            <a:off x="655320" y="3395319"/>
            <a:ext cx="8221394" cy="369332"/>
          </a:xfrm>
          <a:prstGeom prst="rect">
            <a:avLst/>
          </a:prstGeom>
        </p:spPr>
        <p:txBody>
          <a:bodyP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pPr>
            <a:r>
              <a:rPr lang="es-MX" sz="2000" b="1" dirty="0">
                <a:solidFill>
                  <a:schemeClr val="accent1">
                    <a:lumMod val="50000"/>
                  </a:schemeClr>
                </a:solidFill>
                <a:latin typeface="Century Gothic" panose="020B0502020202020204" pitchFamily="34" charset="0"/>
              </a:rPr>
              <a:t>Auxiliarlos en la elaboración de sus proyectos </a:t>
            </a:r>
          </a:p>
        </p:txBody>
      </p:sp>
      <p:sp>
        <p:nvSpPr>
          <p:cNvPr id="14" name="Título 1">
            <a:extLst>
              <a:ext uri="{FF2B5EF4-FFF2-40B4-BE49-F238E27FC236}">
                <a16:creationId xmlns:a16="http://schemas.microsoft.com/office/drawing/2014/main" id="{86761520-6047-4796-9063-3D7BDEA4CEE1}"/>
              </a:ext>
            </a:extLst>
          </p:cNvPr>
          <p:cNvSpPr txBox="1">
            <a:spLocks/>
          </p:cNvSpPr>
          <p:nvPr/>
        </p:nvSpPr>
        <p:spPr>
          <a:xfrm>
            <a:off x="655320" y="4019983"/>
            <a:ext cx="8370874" cy="369332"/>
          </a:xfrm>
          <a:prstGeom prst="rect">
            <a:avLst/>
          </a:prstGeom>
        </p:spPr>
        <p:txBody>
          <a:bodyP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pPr>
            <a:r>
              <a:rPr lang="es-MX" sz="2000" b="1" dirty="0">
                <a:solidFill>
                  <a:schemeClr val="accent1">
                    <a:lumMod val="50000"/>
                  </a:schemeClr>
                </a:solidFill>
                <a:latin typeface="Century Gothic" panose="020B0502020202020204" pitchFamily="34" charset="0"/>
              </a:rPr>
              <a:t>Apoyarlos mediante préstamos para realizar sus planes</a:t>
            </a:r>
          </a:p>
        </p:txBody>
      </p:sp>
      <p:sp>
        <p:nvSpPr>
          <p:cNvPr id="15" name="Título 1">
            <a:extLst>
              <a:ext uri="{FF2B5EF4-FFF2-40B4-BE49-F238E27FC236}">
                <a16:creationId xmlns:a16="http://schemas.microsoft.com/office/drawing/2014/main" id="{41EE7F30-8C2C-4968-BCDC-8696A00DD07F}"/>
              </a:ext>
            </a:extLst>
          </p:cNvPr>
          <p:cNvSpPr txBox="1">
            <a:spLocks/>
          </p:cNvSpPr>
          <p:nvPr/>
        </p:nvSpPr>
        <p:spPr>
          <a:xfrm>
            <a:off x="655320" y="4670170"/>
            <a:ext cx="8221394" cy="369332"/>
          </a:xfrm>
          <a:prstGeom prst="rect">
            <a:avLst/>
          </a:prstGeom>
        </p:spPr>
        <p:txBody>
          <a:bodyP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pPr>
            <a:r>
              <a:rPr lang="es-MX" sz="2000" b="1" dirty="0">
                <a:solidFill>
                  <a:schemeClr val="accent1">
                    <a:lumMod val="50000"/>
                  </a:schemeClr>
                </a:solidFill>
                <a:latin typeface="Century Gothic" panose="020B0502020202020204" pitchFamily="34" charset="0"/>
              </a:rPr>
              <a:t>Realizar juntas de trabajo periódicas y/o cuando se les requiera.</a:t>
            </a:r>
          </a:p>
        </p:txBody>
      </p:sp>
      <p:sp>
        <p:nvSpPr>
          <p:cNvPr id="16" name="Título 1">
            <a:extLst>
              <a:ext uri="{FF2B5EF4-FFF2-40B4-BE49-F238E27FC236}">
                <a16:creationId xmlns:a16="http://schemas.microsoft.com/office/drawing/2014/main" id="{60490F9B-2953-43D2-8E99-EADAB09B0E2C}"/>
              </a:ext>
            </a:extLst>
          </p:cNvPr>
          <p:cNvSpPr txBox="1">
            <a:spLocks/>
          </p:cNvSpPr>
          <p:nvPr/>
        </p:nvSpPr>
        <p:spPr>
          <a:xfrm>
            <a:off x="655320" y="1448041"/>
            <a:ext cx="8221394" cy="369332"/>
          </a:xfrm>
          <a:prstGeom prst="rect">
            <a:avLst/>
          </a:prstGeom>
        </p:spPr>
        <p:txBody>
          <a:bodyPr>
            <a:noAutofit/>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pPr>
            <a:r>
              <a:rPr lang="es-MX" sz="2000" b="1" dirty="0">
                <a:solidFill>
                  <a:schemeClr val="accent1">
                    <a:lumMod val="50000"/>
                  </a:schemeClr>
                </a:solidFill>
                <a:latin typeface="Century Gothic" panose="020B0502020202020204" pitchFamily="34" charset="0"/>
              </a:rPr>
              <a:t>Tratarlos con amor y paciencia (como hijos)</a:t>
            </a:r>
          </a:p>
        </p:txBody>
      </p:sp>
    </p:spTree>
    <p:extLst>
      <p:ext uri="{BB962C8B-B14F-4D97-AF65-F5344CB8AC3E}">
        <p14:creationId xmlns:p14="http://schemas.microsoft.com/office/powerpoint/2010/main" val="3366252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5" y="0"/>
            <a:ext cx="9144000" cy="6858000"/>
          </a:xfrm>
          <a:prstGeom prst="rect">
            <a:avLst/>
          </a:prstGeom>
        </p:spPr>
      </p:pic>
      <p:sp>
        <p:nvSpPr>
          <p:cNvPr id="2" name="Title 1"/>
          <p:cNvSpPr>
            <a:spLocks noGrp="1"/>
          </p:cNvSpPr>
          <p:nvPr>
            <p:ph type="title"/>
          </p:nvPr>
        </p:nvSpPr>
        <p:spPr>
          <a:xfrm>
            <a:off x="2602524" y="534572"/>
            <a:ext cx="3981156" cy="1560237"/>
          </a:xfrm>
        </p:spPr>
        <p:txBody>
          <a:bodyPr>
            <a:normAutofit/>
          </a:bodyPr>
          <a:lstStyle/>
          <a:p>
            <a:r>
              <a:rPr lang="en-US" sz="2000" b="1" dirty="0">
                <a:latin typeface="Century Gothic"/>
                <a:cs typeface="Century Gothic"/>
              </a:rPr>
              <a:t>Mateo 6, 24-34</a:t>
            </a:r>
            <a:br>
              <a:rPr lang="en-US" sz="2000" b="1" dirty="0">
                <a:latin typeface="Century Gothic"/>
                <a:cs typeface="Century Gothic"/>
              </a:rPr>
            </a:br>
            <a:r>
              <a:rPr lang="en-US" sz="2000" b="1" dirty="0" err="1">
                <a:latin typeface="Century Gothic"/>
                <a:cs typeface="Century Gothic"/>
              </a:rPr>
              <a:t>Poner</a:t>
            </a:r>
            <a:r>
              <a:rPr lang="en-US" sz="2000" b="1" dirty="0">
                <a:latin typeface="Century Gothic"/>
                <a:cs typeface="Century Gothic"/>
              </a:rPr>
              <a:t> la </a:t>
            </a:r>
            <a:r>
              <a:rPr lang="en-US" sz="2000" b="1" dirty="0" err="1">
                <a:latin typeface="Century Gothic"/>
                <a:cs typeface="Century Gothic"/>
              </a:rPr>
              <a:t>Confiaza</a:t>
            </a:r>
            <a:r>
              <a:rPr lang="en-US" sz="2000" b="1" dirty="0">
                <a:latin typeface="Century Gothic"/>
                <a:cs typeface="Century Gothic"/>
              </a:rPr>
              <a:t> </a:t>
            </a:r>
            <a:r>
              <a:rPr lang="en-US" sz="2000" b="1" dirty="0" err="1">
                <a:latin typeface="Century Gothic"/>
                <a:cs typeface="Century Gothic"/>
              </a:rPr>
              <a:t>en</a:t>
            </a:r>
            <a:r>
              <a:rPr lang="en-US" sz="2000" b="1" dirty="0">
                <a:latin typeface="Century Gothic"/>
                <a:cs typeface="Century Gothic"/>
              </a:rPr>
              <a:t> Dios y no </a:t>
            </a:r>
            <a:r>
              <a:rPr lang="en-US" sz="2000" b="1" dirty="0" err="1">
                <a:latin typeface="Century Gothic"/>
                <a:cs typeface="Century Gothic"/>
              </a:rPr>
              <a:t>en</a:t>
            </a:r>
            <a:r>
              <a:rPr lang="en-US" sz="2000" b="1" dirty="0">
                <a:latin typeface="Century Gothic"/>
                <a:cs typeface="Century Gothic"/>
              </a:rPr>
              <a:t> El </a:t>
            </a:r>
            <a:r>
              <a:rPr lang="en-US" sz="2000" b="1" dirty="0" err="1">
                <a:latin typeface="Century Gothic"/>
                <a:cs typeface="Century Gothic"/>
              </a:rPr>
              <a:t>dinero</a:t>
            </a:r>
            <a:r>
              <a:rPr lang="en-US" sz="2000" b="1" dirty="0">
                <a:latin typeface="Century Gothic"/>
                <a:cs typeface="Century Gothic"/>
              </a:rPr>
              <a:t>.</a:t>
            </a:r>
          </a:p>
        </p:txBody>
      </p:sp>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pic>
        <p:nvPicPr>
          <p:cNvPr id="8" name="Picture 2" descr="https://dospuntodios.files.wordpress.com/2014/09/don-de-dios.jpg?w=730">
            <a:extLst>
              <a:ext uri="{FF2B5EF4-FFF2-40B4-BE49-F238E27FC236}">
                <a16:creationId xmlns:a16="http://schemas.microsoft.com/office/drawing/2014/main" id="{A008D06C-315F-4EE7-9FD6-EF4BE5097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008" y="2370990"/>
            <a:ext cx="3181984" cy="2116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531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9" y="14827"/>
            <a:ext cx="9144000" cy="6828346"/>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3" name="Elipse 2">
            <a:extLst>
              <a:ext uri="{FF2B5EF4-FFF2-40B4-BE49-F238E27FC236}">
                <a16:creationId xmlns:a16="http://schemas.microsoft.com/office/drawing/2014/main" id="{9BE5BE4A-515A-439A-9131-24E1E687F6FA}"/>
              </a:ext>
            </a:extLst>
          </p:cNvPr>
          <p:cNvSpPr/>
          <p:nvPr/>
        </p:nvSpPr>
        <p:spPr>
          <a:xfrm>
            <a:off x="4144366" y="1422400"/>
            <a:ext cx="4804229" cy="435428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4000" dirty="0">
                <a:solidFill>
                  <a:schemeClr val="accent1">
                    <a:lumMod val="75000"/>
                  </a:schemeClr>
                </a:solidFill>
              </a:rPr>
              <a:t>GRACIAS DIOS LOS BENDIGA</a:t>
            </a:r>
          </a:p>
        </p:txBody>
      </p:sp>
      <p:sp>
        <p:nvSpPr>
          <p:cNvPr id="6" name="Rectángulo: esquinas redondeadas 5">
            <a:extLst>
              <a:ext uri="{FF2B5EF4-FFF2-40B4-BE49-F238E27FC236}">
                <a16:creationId xmlns:a16="http://schemas.microsoft.com/office/drawing/2014/main" id="{4AB43F68-2F9E-4821-B1EB-2BD8F2B70763}"/>
              </a:ext>
            </a:extLst>
          </p:cNvPr>
          <p:cNvSpPr/>
          <p:nvPr/>
        </p:nvSpPr>
        <p:spPr>
          <a:xfrm>
            <a:off x="261259" y="138121"/>
            <a:ext cx="3672114" cy="535577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3200" dirty="0">
                <a:solidFill>
                  <a:schemeClr val="accent1">
                    <a:lumMod val="75000"/>
                  </a:schemeClr>
                </a:solidFill>
              </a:rPr>
              <a:t>ÁNIMO CON CRISTO SI SE PUEDE</a:t>
            </a:r>
          </a:p>
          <a:p>
            <a:pPr algn="ctr"/>
            <a:endParaRPr lang="es-MX" dirty="0"/>
          </a:p>
          <a:p>
            <a:pPr algn="ctr"/>
            <a:endParaRPr lang="es-MX" dirty="0"/>
          </a:p>
          <a:p>
            <a:pPr algn="ctr"/>
            <a:r>
              <a:rPr lang="es-MX" sz="3200" dirty="0">
                <a:solidFill>
                  <a:schemeClr val="accent1">
                    <a:lumMod val="75000"/>
                  </a:schemeClr>
                </a:solidFill>
              </a:rPr>
              <a:t>QUE NUESTRAS ACTITUDES HABLEN BIEN DENTRO Y FUERA DEL MFC</a:t>
            </a:r>
          </a:p>
        </p:txBody>
      </p:sp>
    </p:spTree>
    <p:extLst>
      <p:ext uri="{BB962C8B-B14F-4D97-AF65-F5344CB8AC3E}">
        <p14:creationId xmlns:p14="http://schemas.microsoft.com/office/powerpoint/2010/main" val="312525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r>
              <a:rPr lang="es-MX" sz="3200" b="1" dirty="0">
                <a:solidFill>
                  <a:schemeClr val="accent1">
                    <a:lumMod val="50000"/>
                  </a:schemeClr>
                </a:solidFill>
                <a:latin typeface="Century Gothic" panose="020B0502020202020204" pitchFamily="34" charset="0"/>
              </a:rPr>
              <a:t>Padre: “Que todos sean uno” </a:t>
            </a:r>
            <a:r>
              <a:rPr lang="es-MX" sz="1600" b="1" dirty="0" err="1">
                <a:solidFill>
                  <a:schemeClr val="accent1">
                    <a:lumMod val="50000"/>
                  </a:schemeClr>
                </a:solidFill>
                <a:latin typeface="Century Gothic" panose="020B0502020202020204" pitchFamily="34" charset="0"/>
              </a:rPr>
              <a:t>Jn</a:t>
            </a:r>
            <a:r>
              <a:rPr lang="es-MX" sz="1600" b="1" dirty="0">
                <a:solidFill>
                  <a:schemeClr val="accent1">
                    <a:lumMod val="50000"/>
                  </a:schemeClr>
                </a:solidFill>
                <a:latin typeface="Century Gothic" panose="020B0502020202020204" pitchFamily="34" charset="0"/>
              </a:rPr>
              <a:t> 17:21</a:t>
            </a:r>
            <a:endParaRPr lang="en-US" sz="1600" b="1" dirty="0">
              <a:solidFill>
                <a:schemeClr val="accent1">
                  <a:lumMod val="50000"/>
                </a:schemeClr>
              </a:solidFill>
              <a:latin typeface="Century Gothic" panose="020B0502020202020204" pitchFamily="34" charset="0"/>
              <a:cs typeface="Century Gothic"/>
            </a:endParaRPr>
          </a:p>
        </p:txBody>
      </p:sp>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pic>
        <p:nvPicPr>
          <p:cNvPr id="9" name="Imagen 8">
            <a:extLst>
              <a:ext uri="{FF2B5EF4-FFF2-40B4-BE49-F238E27FC236}">
                <a16:creationId xmlns:a16="http://schemas.microsoft.com/office/drawing/2014/main" id="{30230FE4-D737-48E3-8075-81EF9DCF8D9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22354" y="1127905"/>
            <a:ext cx="3993046" cy="4203206"/>
          </a:xfrm>
          <a:prstGeom prst="rect">
            <a:avLst/>
          </a:prstGeom>
        </p:spPr>
      </p:pic>
      <p:pic>
        <p:nvPicPr>
          <p:cNvPr id="11" name="Imagen 10">
            <a:extLst>
              <a:ext uri="{FF2B5EF4-FFF2-40B4-BE49-F238E27FC236}">
                <a16:creationId xmlns:a16="http://schemas.microsoft.com/office/drawing/2014/main" id="{1C7A50F3-26E1-492D-82EC-C087C6F3AACA}"/>
              </a:ext>
            </a:extLst>
          </p:cNvPr>
          <p:cNvPicPr>
            <a:picLocks noChangeAspect="1"/>
          </p:cNvPicPr>
          <p:nvPr/>
        </p:nvPicPr>
        <p:blipFill>
          <a:blip r:embed="rId4"/>
          <a:stretch>
            <a:fillRect/>
          </a:stretch>
        </p:blipFill>
        <p:spPr>
          <a:xfrm>
            <a:off x="1472618" y="1907297"/>
            <a:ext cx="1977118" cy="2644421"/>
          </a:xfrm>
          <a:prstGeom prst="rect">
            <a:avLst/>
          </a:prstGeom>
        </p:spPr>
      </p:pic>
    </p:spTree>
    <p:extLst>
      <p:ext uri="{BB962C8B-B14F-4D97-AF65-F5344CB8AC3E}">
        <p14:creationId xmlns:p14="http://schemas.microsoft.com/office/powerpoint/2010/main" val="3443943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457200" y="1483823"/>
            <a:ext cx="8229600" cy="4318462"/>
          </a:xfrm>
        </p:spPr>
        <p:txBody>
          <a:bodyPr>
            <a:normAutofit fontScale="77500" lnSpcReduction="20000"/>
          </a:bodyPr>
          <a:lstStyle/>
          <a:p>
            <a:pPr marL="562356" lvl="1" indent="-342900" algn="just">
              <a:lnSpc>
                <a:spcPct val="115000"/>
              </a:lnSpc>
              <a:spcAft>
                <a:spcPts val="0"/>
              </a:spcAft>
              <a:buFont typeface="+mj-lt"/>
              <a:buAutoNum type="arabicParenR"/>
            </a:pPr>
            <a:r>
              <a:rPr lang="es-MX" sz="2300" dirty="0">
                <a:latin typeface="Century Gothic" panose="020B0502020202020204" pitchFamily="34" charset="0"/>
                <a:ea typeface="Times New Roman" panose="02020603050405020304" pitchFamily="18" charset="0"/>
                <a:cs typeface="Calibri" panose="020F0502020204030204" pitchFamily="34" charset="0"/>
              </a:rPr>
              <a:t>Equiparar los artículos :</a:t>
            </a:r>
          </a:p>
          <a:p>
            <a:pPr marL="219456" lvl="1" indent="0" algn="just">
              <a:lnSpc>
                <a:spcPct val="115000"/>
              </a:lnSpc>
              <a:spcAft>
                <a:spcPts val="0"/>
              </a:spcAft>
              <a:buNone/>
            </a:pPr>
            <a:endParaRPr lang="es-MX" sz="2300" dirty="0">
              <a:latin typeface="Century Gothic" panose="020B0502020202020204" pitchFamily="34" charset="0"/>
              <a:ea typeface="Times New Roman" panose="02020603050405020304" pitchFamily="18" charset="0"/>
              <a:cs typeface="Calibri" panose="020F0502020204030204" pitchFamily="34" charset="0"/>
            </a:endParaRPr>
          </a:p>
          <a:p>
            <a:pPr marL="219456" lvl="1" indent="0" algn="just">
              <a:lnSpc>
                <a:spcPct val="115000"/>
              </a:lnSpc>
              <a:spcAft>
                <a:spcPts val="0"/>
              </a:spcAft>
              <a:buNone/>
            </a:pPr>
            <a:r>
              <a:rPr lang="es-MX" sz="2300" dirty="0">
                <a:latin typeface="Century Gothic" panose="020B0502020202020204" pitchFamily="34" charset="0"/>
                <a:ea typeface="Times New Roman" panose="02020603050405020304" pitchFamily="18" charset="0"/>
                <a:cs typeface="Calibri" panose="020F0502020204030204" pitchFamily="34" charset="0"/>
              </a:rPr>
              <a:t>	Art. 14. b) (Bases Constitutivas)  Todas las aportaciones económicas de la membresía en general serán realizadas tomando en cuenta los valores de Justicia y solidaridad, por lo que se efectuarán en forma responsable, periódica y puntual, </a:t>
            </a:r>
            <a:r>
              <a:rPr lang="es-MX" sz="2300" b="1" i="1" dirty="0">
                <a:latin typeface="Century Gothic" panose="020B0502020202020204" pitchFamily="34" charset="0"/>
                <a:ea typeface="Times New Roman" panose="02020603050405020304" pitchFamily="18" charset="0"/>
                <a:cs typeface="Calibri" panose="020F0502020204030204" pitchFamily="34" charset="0"/>
              </a:rPr>
              <a:t>siendo el matrimonio promotor </a:t>
            </a:r>
            <a:r>
              <a:rPr lang="es-MX" sz="2300" dirty="0">
                <a:latin typeface="Century Gothic" panose="020B0502020202020204" pitchFamily="34" charset="0"/>
                <a:ea typeface="Times New Roman" panose="02020603050405020304" pitchFamily="18" charset="0"/>
                <a:cs typeface="Calibri" panose="020F0502020204030204" pitchFamily="34" charset="0"/>
              </a:rPr>
              <a:t>del equipo básico y </a:t>
            </a:r>
            <a:r>
              <a:rPr lang="es-MX" sz="2300" i="1" dirty="0">
                <a:latin typeface="Century Gothic" panose="020B0502020202020204" pitchFamily="34" charset="0"/>
                <a:ea typeface="Times New Roman" panose="02020603050405020304" pitchFamily="18" charset="0"/>
                <a:cs typeface="Calibri" panose="020F0502020204030204" pitchFamily="34" charset="0"/>
              </a:rPr>
              <a:t>el matrimonio de área III</a:t>
            </a:r>
            <a:r>
              <a:rPr lang="es-MX" sz="2300" dirty="0">
                <a:latin typeface="Century Gothic" panose="020B0502020202020204" pitchFamily="34" charset="0"/>
                <a:ea typeface="Times New Roman" panose="02020603050405020304" pitchFamily="18" charset="0"/>
                <a:cs typeface="Calibri" panose="020F0502020204030204" pitchFamily="34" charset="0"/>
              </a:rPr>
              <a:t> en cualquier otro equipo, los </a:t>
            </a:r>
            <a:r>
              <a:rPr lang="es-MX" sz="2300" b="1" i="1" dirty="0">
                <a:latin typeface="Century Gothic" panose="020B0502020202020204" pitchFamily="34" charset="0"/>
                <a:ea typeface="Times New Roman" panose="02020603050405020304" pitchFamily="18" charset="0"/>
                <a:cs typeface="Calibri" panose="020F0502020204030204" pitchFamily="34" charset="0"/>
              </a:rPr>
              <a:t>responsables de recabar </a:t>
            </a:r>
            <a:r>
              <a:rPr lang="es-MX" sz="2300" dirty="0">
                <a:latin typeface="Century Gothic" panose="020B0502020202020204" pitchFamily="34" charset="0"/>
                <a:ea typeface="Times New Roman" panose="02020603050405020304" pitchFamily="18" charset="0"/>
                <a:cs typeface="Calibri" panose="020F0502020204030204" pitchFamily="34" charset="0"/>
              </a:rPr>
              <a:t>dichas aportaciones.  </a:t>
            </a:r>
          </a:p>
          <a:p>
            <a:pPr marL="219456" lvl="1" indent="0" algn="just">
              <a:lnSpc>
                <a:spcPct val="115000"/>
              </a:lnSpc>
              <a:spcAft>
                <a:spcPts val="0"/>
              </a:spcAft>
              <a:buNone/>
            </a:pPr>
            <a:r>
              <a:rPr lang="es-MX" sz="2300" dirty="0">
                <a:latin typeface="Century Gothic" panose="020B0502020202020204" pitchFamily="34" charset="0"/>
                <a:ea typeface="Times New Roman" panose="02020603050405020304" pitchFamily="18" charset="0"/>
              </a:rPr>
              <a:t>	</a:t>
            </a:r>
          </a:p>
          <a:p>
            <a:pPr marL="219456" lvl="1" indent="0" algn="just">
              <a:lnSpc>
                <a:spcPct val="115000"/>
              </a:lnSpc>
              <a:spcAft>
                <a:spcPts val="0"/>
              </a:spcAft>
              <a:buNone/>
            </a:pPr>
            <a:r>
              <a:rPr lang="es-MX" sz="2300" dirty="0">
                <a:latin typeface="Century Gothic" panose="020B0502020202020204" pitchFamily="34" charset="0"/>
                <a:ea typeface="Times New Roman" panose="02020603050405020304" pitchFamily="18" charset="0"/>
              </a:rPr>
              <a:t>	Art. 27  (Reglamento del MFC) El Equipo Zonal, se constituye por un Promotor de Zona</a:t>
            </a:r>
            <a:r>
              <a:rPr lang="es-MX" sz="2400" dirty="0">
                <a:latin typeface="Century Gothic" panose="020B0502020202020204" pitchFamily="34" charset="0"/>
                <a:ea typeface="Times New Roman" panose="02020603050405020304" pitchFamily="18" charset="0"/>
                <a:cs typeface="Calibri" panose="020F0502020204030204" pitchFamily="34" charset="0"/>
              </a:rPr>
              <a:t>, un </a:t>
            </a:r>
            <a:r>
              <a:rPr lang="es-MX" sz="2400" b="1" dirty="0">
                <a:latin typeface="Century Gothic" panose="020B0502020202020204" pitchFamily="34" charset="0"/>
                <a:ea typeface="Times New Roman" panose="02020603050405020304" pitchFamily="18" charset="0"/>
                <a:cs typeface="Calibri" panose="020F0502020204030204" pitchFamily="34" charset="0"/>
              </a:rPr>
              <a:t>Financiero de Zona </a:t>
            </a:r>
            <a:r>
              <a:rPr lang="es-MX" sz="2400" dirty="0">
                <a:latin typeface="Century Gothic" panose="020B0502020202020204" pitchFamily="34" charset="0"/>
                <a:ea typeface="Times New Roman" panose="02020603050405020304" pitchFamily="18" charset="0"/>
                <a:cs typeface="Calibri" panose="020F0502020204030204" pitchFamily="34" charset="0"/>
              </a:rPr>
              <a:t>y un máximo de seis promotores de equipos básicos, todos del mismo nivel; este equipo deberá ser acompañado por un Asistente Eclesial.</a:t>
            </a:r>
            <a:endParaRPr lang="es-MX" sz="1600" b="1" dirty="0">
              <a:latin typeface="Century Gothic" panose="020B0502020202020204" pitchFamily="34" charset="0"/>
              <a:ea typeface="Times New Roman" panose="02020603050405020304" pitchFamily="18" charset="0"/>
            </a:endParaRPr>
          </a:p>
        </p:txBody>
      </p:sp>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8" name="Título 1">
            <a:extLst>
              <a:ext uri="{FF2B5EF4-FFF2-40B4-BE49-F238E27FC236}">
                <a16:creationId xmlns:a16="http://schemas.microsoft.com/office/drawing/2014/main" id="{C9FC858B-171F-4964-B323-F051BA1F234D}"/>
              </a:ext>
            </a:extLst>
          </p:cNvPr>
          <p:cNvSpPr>
            <a:spLocks noGrp="1"/>
          </p:cNvSpPr>
          <p:nvPr>
            <p:ph type="title"/>
          </p:nvPr>
        </p:nvSpPr>
        <p:spPr>
          <a:xfrm>
            <a:off x="-1" y="0"/>
            <a:ext cx="9144001" cy="1483823"/>
          </a:xfrm>
        </p:spPr>
        <p:txBody>
          <a:bodyPr>
            <a:noAutofit/>
          </a:bodyPr>
          <a:lstStyle/>
          <a:p>
            <a:pPr>
              <a:spcAft>
                <a:spcPts val="0"/>
              </a:spcAft>
            </a:pPr>
            <a:r>
              <a:rPr lang="es-MX" sz="2400" b="1" dirty="0">
                <a:solidFill>
                  <a:schemeClr val="accent1">
                    <a:lumMod val="50000"/>
                  </a:schemeClr>
                </a:solidFill>
                <a:latin typeface="Century Gothic" panose="020B0502020202020204" pitchFamily="34" charset="0"/>
                <a:ea typeface="Times New Roman" panose="02020603050405020304" pitchFamily="18" charset="0"/>
                <a:cs typeface="Calibri" panose="020F0502020204030204" pitchFamily="34" charset="0"/>
              </a:rPr>
              <a:t>Artículos del manual de  Identidades y Ordenamientos del MFC Relacionados con Área-III</a:t>
            </a:r>
            <a:endParaRPr lang="es-MX" sz="2400" b="1"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2692333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9" y="-29653"/>
            <a:ext cx="9144000" cy="6858000"/>
          </a:xfrm>
          <a:prstGeom prst="rect">
            <a:avLst/>
          </a:prstGeom>
        </p:spPr>
      </p:pic>
      <p:sp>
        <p:nvSpPr>
          <p:cNvPr id="2" name="Title 1"/>
          <p:cNvSpPr>
            <a:spLocks noGrp="1"/>
          </p:cNvSpPr>
          <p:nvPr>
            <p:ph type="title"/>
          </p:nvPr>
        </p:nvSpPr>
        <p:spPr>
          <a:xfrm>
            <a:off x="457200" y="0"/>
            <a:ext cx="8229600" cy="829994"/>
          </a:xfrm>
        </p:spPr>
        <p:txBody>
          <a:bodyPr>
            <a:normAutofit/>
          </a:bodyPr>
          <a:lstStyle/>
          <a:p>
            <a:r>
              <a:rPr lang="es-MX" sz="2000" b="1" dirty="0">
                <a:solidFill>
                  <a:schemeClr val="accent1">
                    <a:lumMod val="50000"/>
                  </a:schemeClr>
                </a:solidFill>
                <a:latin typeface="Century Gothic" panose="020B0502020202020204" pitchFamily="34" charset="0"/>
                <a:ea typeface="Times New Roman" panose="02020603050405020304" pitchFamily="18" charset="0"/>
                <a:cs typeface="Calibri" panose="020F0502020204030204" pitchFamily="34" charset="0"/>
              </a:rPr>
              <a:t>Aplicando el Reglamento del Movimiento Familiar Cristiano</a:t>
            </a:r>
            <a:endParaRPr lang="en-US" sz="2000" b="1" dirty="0">
              <a:solidFill>
                <a:schemeClr val="accent1">
                  <a:lumMod val="50000"/>
                </a:schemeClr>
              </a:solidFill>
              <a:latin typeface="Century Gothic" panose="020B0502020202020204" pitchFamily="34" charset="0"/>
              <a:cs typeface="Century Gothic"/>
            </a:endParaRPr>
          </a:p>
        </p:txBody>
      </p:sp>
      <p:sp>
        <p:nvSpPr>
          <p:cNvPr id="3" name="Content Placeholder 2"/>
          <p:cNvSpPr>
            <a:spLocks noGrp="1"/>
          </p:cNvSpPr>
          <p:nvPr>
            <p:ph idx="1"/>
          </p:nvPr>
        </p:nvSpPr>
        <p:spPr>
          <a:xfrm>
            <a:off x="309489" y="633046"/>
            <a:ext cx="8377311" cy="5796316"/>
          </a:xfrm>
        </p:spPr>
        <p:txBody>
          <a:bodyPr>
            <a:normAutofit/>
          </a:bodyPr>
          <a:lstStyle/>
          <a:p>
            <a:pPr algn="just">
              <a:lnSpc>
                <a:spcPct val="107000"/>
              </a:lnSpc>
              <a:spcAft>
                <a:spcPts val="800"/>
              </a:spcAft>
            </a:pPr>
            <a:r>
              <a:rPr lang="es-MX" sz="1800" b="1" dirty="0">
                <a:latin typeface="Century Gothic" panose="020B0502020202020204" pitchFamily="34" charset="0"/>
                <a:ea typeface="Yu Mincho" panose="02020400000000000000" pitchFamily="18" charset="-128"/>
                <a:cs typeface="Times New Roman" panose="02020603050405020304" pitchFamily="18" charset="0"/>
              </a:rPr>
              <a:t>Artículo 103.- </a:t>
            </a:r>
            <a:r>
              <a:rPr lang="es-MX" sz="1800" dirty="0">
                <a:latin typeface="Century Gothic" panose="020B0502020202020204" pitchFamily="34" charset="0"/>
                <a:ea typeface="Yu Mincho" panose="02020400000000000000" pitchFamily="18" charset="-128"/>
                <a:cs typeface="Times New Roman" panose="02020603050405020304" pitchFamily="18" charset="0"/>
              </a:rPr>
              <a:t> Es responsabilidad de todos los miembros del MFC, aportar solidariamente, con alegría y libertad de corazón ( cfr. 2Cor 9, 6-9) en lo económico para el sostenimiento del mismo, tanto a nivel nacional, diocesano, de sector y latinoamericano.</a:t>
            </a:r>
          </a:p>
          <a:p>
            <a:pPr algn="just">
              <a:lnSpc>
                <a:spcPct val="107000"/>
              </a:lnSpc>
              <a:spcAft>
                <a:spcPts val="800"/>
              </a:spcAft>
            </a:pPr>
            <a:endParaRPr lang="es-MX" sz="1800" dirty="0">
              <a:latin typeface="Century Gothic" panose="020B0502020202020204" pitchFamily="34" charset="0"/>
              <a:ea typeface="Yu Mincho" panose="02020400000000000000" pitchFamily="18" charset="-128"/>
              <a:cs typeface="Times New Roman" panose="02020603050405020304" pitchFamily="18" charset="0"/>
            </a:endParaRPr>
          </a:p>
          <a:p>
            <a:pPr marL="0" indent="0" algn="just">
              <a:lnSpc>
                <a:spcPct val="107000"/>
              </a:lnSpc>
              <a:spcAft>
                <a:spcPts val="800"/>
              </a:spcAft>
              <a:buNone/>
            </a:pPr>
            <a:r>
              <a:rPr lang="es-MX" sz="1800" b="1" dirty="0">
                <a:latin typeface="Century Gothic" panose="020B0502020202020204" pitchFamily="34" charset="0"/>
                <a:ea typeface="Yu Mincho" panose="02020400000000000000" pitchFamily="18" charset="-128"/>
                <a:cs typeface="Times New Roman" panose="02020603050405020304" pitchFamily="18" charset="0"/>
              </a:rPr>
              <a:t> </a:t>
            </a:r>
            <a:r>
              <a:rPr lang="es-MX" sz="1800" dirty="0">
                <a:latin typeface="Century Gothic" panose="020B0502020202020204" pitchFamily="34" charset="0"/>
                <a:ea typeface="Yu Mincho" panose="02020400000000000000" pitchFamily="18" charset="-128"/>
                <a:cs typeface="Times New Roman" panose="02020603050405020304" pitchFamily="18" charset="0"/>
              </a:rPr>
              <a:t> </a:t>
            </a:r>
          </a:p>
          <a:p>
            <a:pPr algn="just">
              <a:lnSpc>
                <a:spcPct val="107000"/>
              </a:lnSpc>
              <a:spcAft>
                <a:spcPts val="800"/>
              </a:spcAft>
            </a:pPr>
            <a:endParaRPr lang="es-MX" sz="1800" b="1" dirty="0">
              <a:latin typeface="Century Gothic" panose="020B0502020202020204" pitchFamily="34" charset="0"/>
              <a:ea typeface="Yu Mincho" panose="02020400000000000000" pitchFamily="18" charset="-128"/>
              <a:cs typeface="Times New Roman" panose="02020603050405020304" pitchFamily="18" charset="0"/>
            </a:endParaRPr>
          </a:p>
          <a:p>
            <a:pPr marL="0" indent="0" algn="just">
              <a:lnSpc>
                <a:spcPct val="107000"/>
              </a:lnSpc>
              <a:spcAft>
                <a:spcPts val="800"/>
              </a:spcAft>
              <a:buNone/>
            </a:pPr>
            <a:endParaRPr lang="es-MX" sz="1800" dirty="0">
              <a:latin typeface="Century Gothic" panose="020B0502020202020204" pitchFamily="34" charset="0"/>
              <a:ea typeface="Yu Mincho" panose="02020400000000000000" pitchFamily="18" charset="-128"/>
              <a:cs typeface="Times New Roman" panose="02020603050405020304" pitchFamily="18" charset="0"/>
            </a:endParaRPr>
          </a:p>
          <a:p>
            <a:pPr algn="just">
              <a:lnSpc>
                <a:spcPct val="107000"/>
              </a:lnSpc>
              <a:spcAft>
                <a:spcPts val="800"/>
              </a:spcAft>
            </a:pPr>
            <a:endParaRPr lang="es-MX" sz="1800" dirty="0">
              <a:latin typeface="Century Gothic" panose="020B0502020202020204" pitchFamily="34" charset="0"/>
              <a:ea typeface="Yu Mincho" panose="02020400000000000000" pitchFamily="18" charset="-128"/>
              <a:cs typeface="Times New Roman" panose="02020603050405020304" pitchFamily="18" charset="0"/>
            </a:endParaRPr>
          </a:p>
        </p:txBody>
      </p:sp>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Rectángulo 5">
            <a:extLst>
              <a:ext uri="{FF2B5EF4-FFF2-40B4-BE49-F238E27FC236}">
                <a16:creationId xmlns:a16="http://schemas.microsoft.com/office/drawing/2014/main" id="{C0BEFC77-E985-4E61-845C-BA7835369CFC}"/>
              </a:ext>
            </a:extLst>
          </p:cNvPr>
          <p:cNvSpPr/>
          <p:nvPr/>
        </p:nvSpPr>
        <p:spPr>
          <a:xfrm>
            <a:off x="457200" y="2949702"/>
            <a:ext cx="7864412" cy="1254959"/>
          </a:xfrm>
          <a:prstGeom prst="rect">
            <a:avLst/>
          </a:prstGeom>
        </p:spPr>
        <p:txBody>
          <a:bodyPr wrap="square">
            <a:spAutoFit/>
          </a:bodyPr>
          <a:lstStyle/>
          <a:p>
            <a:pPr marL="285750" indent="-285750" algn="just">
              <a:lnSpc>
                <a:spcPct val="107000"/>
              </a:lnSpc>
              <a:spcAft>
                <a:spcPts val="800"/>
              </a:spcAft>
              <a:buFont typeface="Arial" panose="020B0604020202020204" pitchFamily="34" charset="0"/>
              <a:buChar char="•"/>
            </a:pPr>
            <a:r>
              <a:rPr lang="es-MX" b="1" dirty="0">
                <a:latin typeface="Century Gothic" panose="020B0502020202020204" pitchFamily="34" charset="0"/>
                <a:ea typeface="Yu Mincho" panose="02020400000000000000" pitchFamily="18" charset="-128"/>
                <a:cs typeface="Times New Roman" panose="02020603050405020304" pitchFamily="18" charset="0"/>
              </a:rPr>
              <a:t>Artículo 104.- </a:t>
            </a:r>
            <a:r>
              <a:rPr lang="es-MX" dirty="0">
                <a:latin typeface="Century Gothic" panose="020B0502020202020204" pitchFamily="34" charset="0"/>
                <a:ea typeface="Yu Mincho" panose="02020400000000000000" pitchFamily="18" charset="-128"/>
                <a:cs typeface="Times New Roman" panose="02020603050405020304" pitchFamily="18" charset="0"/>
              </a:rPr>
              <a:t> Las aportaciones de los miembros se utilizaran de acuerdo a las </a:t>
            </a:r>
            <a:r>
              <a:rPr lang="es-MX" dirty="0" err="1">
                <a:latin typeface="Century Gothic" panose="020B0502020202020204" pitchFamily="34" charset="0"/>
                <a:ea typeface="Yu Mincho" panose="02020400000000000000" pitchFamily="18" charset="-128"/>
                <a:cs typeface="Times New Roman" panose="02020603050405020304" pitchFamily="18" charset="0"/>
              </a:rPr>
              <a:t>necesitades</a:t>
            </a:r>
            <a:r>
              <a:rPr lang="es-MX" dirty="0">
                <a:latin typeface="Century Gothic" panose="020B0502020202020204" pitchFamily="34" charset="0"/>
                <a:ea typeface="Yu Mincho" panose="02020400000000000000" pitchFamily="18" charset="-128"/>
                <a:cs typeface="Times New Roman" panose="02020603050405020304" pitchFamily="18" charset="0"/>
              </a:rPr>
              <a:t> económicas nacionales ,diocesanas y de sector. Dichas aportaciones económicas destinaran en forma exclusiva al logro del objetivo del MFC, su Ser y su Hacer.</a:t>
            </a:r>
            <a:endParaRPr lang="es-MX" sz="1600" dirty="0">
              <a:latin typeface="Century Gothic" panose="020B0502020202020204" pitchFamily="34" charset="0"/>
              <a:ea typeface="Yu Mincho" panose="02020400000000000000" pitchFamily="18" charset="-128"/>
              <a:cs typeface="Times New Roman" panose="02020603050405020304" pitchFamily="18" charset="0"/>
            </a:endParaRPr>
          </a:p>
        </p:txBody>
      </p:sp>
      <p:pic>
        <p:nvPicPr>
          <p:cNvPr id="7" name="Picture 2" descr="http://www.claramente.com/assets/images/081407001937.jpg">
            <a:extLst>
              <a:ext uri="{FF2B5EF4-FFF2-40B4-BE49-F238E27FC236}">
                <a16:creationId xmlns:a16="http://schemas.microsoft.com/office/drawing/2014/main" id="{D0B14FB6-1921-4391-BAE6-E304EF0D40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7304" y="4487594"/>
            <a:ext cx="2000570" cy="1912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66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0"/>
            <a:ext cx="8229600" cy="829994"/>
          </a:xfrm>
        </p:spPr>
        <p:txBody>
          <a:bodyPr>
            <a:normAutofit/>
          </a:bodyPr>
          <a:lstStyle/>
          <a:p>
            <a:r>
              <a:rPr lang="es-MX" sz="2000" b="1" dirty="0">
                <a:solidFill>
                  <a:schemeClr val="accent1">
                    <a:lumMod val="50000"/>
                  </a:schemeClr>
                </a:solidFill>
                <a:latin typeface="Century Gothic" panose="020B0502020202020204" pitchFamily="34" charset="0"/>
                <a:ea typeface="Times New Roman" panose="02020603050405020304" pitchFamily="18" charset="0"/>
                <a:cs typeface="Calibri" panose="020F0502020204030204" pitchFamily="34" charset="0"/>
              </a:rPr>
              <a:t>Aplicando el Reglamento del Movimiento Familiar Cristiano</a:t>
            </a:r>
            <a:endParaRPr lang="en-US" sz="2000" b="1" dirty="0">
              <a:solidFill>
                <a:schemeClr val="accent1">
                  <a:lumMod val="50000"/>
                </a:schemeClr>
              </a:solidFill>
              <a:latin typeface="Century Gothic" panose="020B0502020202020204" pitchFamily="34" charset="0"/>
              <a:cs typeface="Century Gothic"/>
            </a:endParaRPr>
          </a:p>
        </p:txBody>
      </p:sp>
      <p:sp>
        <p:nvSpPr>
          <p:cNvPr id="3" name="Content Placeholder 2"/>
          <p:cNvSpPr>
            <a:spLocks noGrp="1"/>
          </p:cNvSpPr>
          <p:nvPr>
            <p:ph idx="1"/>
          </p:nvPr>
        </p:nvSpPr>
        <p:spPr>
          <a:xfrm>
            <a:off x="457200" y="647114"/>
            <a:ext cx="8229600" cy="5782248"/>
          </a:xfrm>
        </p:spPr>
        <p:txBody>
          <a:bodyPr>
            <a:normAutofit/>
          </a:bodyPr>
          <a:lstStyle/>
          <a:p>
            <a:pPr marL="0" indent="0" algn="just">
              <a:lnSpc>
                <a:spcPct val="107000"/>
              </a:lnSpc>
              <a:spcAft>
                <a:spcPts val="800"/>
              </a:spcAft>
              <a:buNone/>
            </a:pPr>
            <a:endParaRPr lang="es-MX" sz="1800" dirty="0">
              <a:latin typeface="Century Gothic" panose="020B0502020202020204" pitchFamily="34" charset="0"/>
              <a:ea typeface="Yu Mincho" panose="02020400000000000000" pitchFamily="18" charset="-128"/>
              <a:cs typeface="Times New Roman" panose="02020603050405020304" pitchFamily="18" charset="0"/>
            </a:endParaRPr>
          </a:p>
          <a:p>
            <a:pPr algn="just">
              <a:lnSpc>
                <a:spcPct val="107000"/>
              </a:lnSpc>
              <a:spcAft>
                <a:spcPts val="800"/>
              </a:spcAft>
            </a:pPr>
            <a:r>
              <a:rPr lang="es-MX" sz="1800" b="1" dirty="0">
                <a:latin typeface="Century Gothic" panose="020B0502020202020204" pitchFamily="34" charset="0"/>
                <a:ea typeface="Yu Mincho" panose="02020400000000000000" pitchFamily="18" charset="-128"/>
                <a:cs typeface="Times New Roman" panose="02020603050405020304" pitchFamily="18" charset="0"/>
              </a:rPr>
              <a:t>Artículo 105.- </a:t>
            </a:r>
            <a:r>
              <a:rPr lang="es-MX" sz="1800" dirty="0">
                <a:latin typeface="Century Gothic" panose="020B0502020202020204" pitchFamily="34" charset="0"/>
                <a:ea typeface="Yu Mincho" panose="02020400000000000000" pitchFamily="18" charset="-128"/>
                <a:cs typeface="Times New Roman" panose="02020603050405020304" pitchFamily="18" charset="0"/>
              </a:rPr>
              <a:t> Las aportaciones de los miembros consisten en una inscripción y una ofrenda mensual. La inscripción deberá incluir el convenio anual establecido por el ECN. La ofrenda consiste en una cantidad libremente definida por cada miembro, de acuerdo a sus posibilidades económicas, la cual será entregada en forma periódica, solidaria y responsable durante los diez meses que dura el CBF. Todos los miembros del MFC (incluyendo los servidores), deberán llenar su formato de inscripción cada año, indicando en el mismo, el  monto de su ofrenda mensual.</a:t>
            </a:r>
          </a:p>
          <a:p>
            <a:pPr algn="just">
              <a:lnSpc>
                <a:spcPct val="107000"/>
              </a:lnSpc>
              <a:spcAft>
                <a:spcPts val="800"/>
              </a:spcAft>
            </a:pPr>
            <a:r>
              <a:rPr lang="es-MX" sz="1800" dirty="0">
                <a:latin typeface="Century Gothic" panose="020B0502020202020204" pitchFamily="34" charset="0"/>
                <a:ea typeface="Yu Mincho" panose="02020400000000000000" pitchFamily="18" charset="-128"/>
                <a:cs typeface="Times New Roman" panose="02020603050405020304" pitchFamily="18" charset="0"/>
              </a:rPr>
              <a:t> El convenio anual será destinado a las actividades propias del ECN y se establecerá por el ciclo comprendido de septiembre de un año a junio del siguiente y deberá ser cubierto en los primeros cuatro meses de operación de cada ciclo. La ofrenda mensual será destinada a la operación de los ECD y ECS mediante un convenio justo y solidario establecido entre ellos.  </a:t>
            </a:r>
          </a:p>
          <a:p>
            <a:pPr algn="just">
              <a:lnSpc>
                <a:spcPct val="107000"/>
              </a:lnSpc>
              <a:spcAft>
                <a:spcPts val="800"/>
              </a:spcAft>
            </a:pPr>
            <a:endParaRPr lang="es-MX" sz="1800" dirty="0">
              <a:latin typeface="Century Gothic" panose="020B0502020202020204" pitchFamily="34" charset="0"/>
              <a:ea typeface="Yu Mincho" panose="02020400000000000000" pitchFamily="18" charset="-128"/>
              <a:cs typeface="Times New Roman" panose="02020603050405020304" pitchFamily="18" charset="0"/>
            </a:endParaRPr>
          </a:p>
          <a:p>
            <a:pPr algn="just">
              <a:lnSpc>
                <a:spcPct val="107000"/>
              </a:lnSpc>
              <a:spcAft>
                <a:spcPts val="800"/>
              </a:spcAft>
            </a:pPr>
            <a:endParaRPr lang="es-MX" sz="1800" dirty="0">
              <a:latin typeface="Century Gothic" panose="020B0502020202020204" pitchFamily="34" charset="0"/>
              <a:ea typeface="Yu Mincho" panose="02020400000000000000" pitchFamily="18" charset="-128"/>
              <a:cs typeface="Times New Roman" panose="02020603050405020304" pitchFamily="18" charset="0"/>
            </a:endParaRPr>
          </a:p>
        </p:txBody>
      </p:sp>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755654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9" y="29653"/>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8" name="Rectángulo 7">
            <a:extLst>
              <a:ext uri="{FF2B5EF4-FFF2-40B4-BE49-F238E27FC236}">
                <a16:creationId xmlns:a16="http://schemas.microsoft.com/office/drawing/2014/main" id="{E18386A3-8679-4C64-A130-26C7E7399AD3}"/>
              </a:ext>
            </a:extLst>
          </p:cNvPr>
          <p:cNvSpPr/>
          <p:nvPr/>
        </p:nvSpPr>
        <p:spPr>
          <a:xfrm>
            <a:off x="822388" y="720434"/>
            <a:ext cx="7499224" cy="2144048"/>
          </a:xfrm>
          <a:prstGeom prst="rect">
            <a:avLst/>
          </a:prstGeom>
        </p:spPr>
        <p:txBody>
          <a:bodyPr wrap="square">
            <a:spAutoFit/>
          </a:bodyPr>
          <a:lstStyle/>
          <a:p>
            <a:pPr algn="just">
              <a:lnSpc>
                <a:spcPct val="107000"/>
              </a:lnSpc>
              <a:spcAft>
                <a:spcPts val="800"/>
              </a:spcAft>
            </a:pPr>
            <a:r>
              <a:rPr lang="es-MX" b="1" dirty="0">
                <a:latin typeface="Century Gothic" panose="020B0502020202020204" pitchFamily="34" charset="0"/>
                <a:ea typeface="Yu Mincho" panose="02020400000000000000" pitchFamily="18" charset="-128"/>
                <a:cs typeface="Times New Roman" panose="02020603050405020304" pitchFamily="18" charset="0"/>
              </a:rPr>
              <a:t>Artículo 113.- </a:t>
            </a:r>
            <a:r>
              <a:rPr lang="es-MX" dirty="0">
                <a:latin typeface="Century Gothic" panose="020B0502020202020204" pitchFamily="34" charset="0"/>
                <a:ea typeface="Yu Mincho" panose="02020400000000000000" pitchFamily="18" charset="-128"/>
                <a:cs typeface="Times New Roman" panose="02020603050405020304" pitchFamily="18" charset="0"/>
              </a:rPr>
              <a:t> Es obligación del ECN, ECD y ECS informar a sus respectivos equipos plenos, del estado que guardan las finanzas al menos cada 6 meses y que dicho informe este disponible para su consulta. Las transacciones del ECD en materia de inmuebles(compras y ventas de terrenos y edificios), deberán tener como condición la existencia de una sociedad civil para su administración así como el visto bueno del ECN sede.</a:t>
            </a:r>
            <a:endParaRPr lang="es-MX" sz="1600" dirty="0">
              <a:latin typeface="Century Gothic" panose="020B0502020202020204" pitchFamily="34" charset="0"/>
              <a:ea typeface="Yu Mincho" panose="02020400000000000000" pitchFamily="18" charset="-128"/>
              <a:cs typeface="Times New Roman" panose="02020603050405020304" pitchFamily="18" charset="0"/>
            </a:endParaRPr>
          </a:p>
        </p:txBody>
      </p:sp>
      <p:pic>
        <p:nvPicPr>
          <p:cNvPr id="7" name="3 Imagen">
            <a:extLst>
              <a:ext uri="{FF2B5EF4-FFF2-40B4-BE49-F238E27FC236}">
                <a16:creationId xmlns:a16="http://schemas.microsoft.com/office/drawing/2014/main" id="{D541E3F4-7421-4006-BBD2-DD0CA9741EEF}"/>
              </a:ext>
            </a:extLst>
          </p:cNvPr>
          <p:cNvPicPr>
            <a:picLocks noChangeAspect="1"/>
          </p:cNvPicPr>
          <p:nvPr/>
        </p:nvPicPr>
        <p:blipFill rotWithShape="1">
          <a:blip r:embed="rId3">
            <a:extLst>
              <a:ext uri="{28A0092B-C50C-407E-A947-70E740481C1C}">
                <a14:useLocalDpi xmlns:a14="http://schemas.microsoft.com/office/drawing/2010/main" val="0"/>
              </a:ext>
            </a:extLst>
          </a:blip>
          <a:srcRect l="11393" r="5663"/>
          <a:stretch/>
        </p:blipFill>
        <p:spPr>
          <a:xfrm>
            <a:off x="1828800" y="2968283"/>
            <a:ext cx="5795889" cy="2715065"/>
          </a:xfrm>
          <a:prstGeom prst="rect">
            <a:avLst/>
          </a:prstGeom>
        </p:spPr>
      </p:pic>
    </p:spTree>
    <p:extLst>
      <p:ext uri="{BB962C8B-B14F-4D97-AF65-F5344CB8AC3E}">
        <p14:creationId xmlns:p14="http://schemas.microsoft.com/office/powerpoint/2010/main" val="1169494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grpSp>
        <p:nvGrpSpPr>
          <p:cNvPr id="10" name="Grupo 9">
            <a:extLst>
              <a:ext uri="{FF2B5EF4-FFF2-40B4-BE49-F238E27FC236}">
                <a16:creationId xmlns:a16="http://schemas.microsoft.com/office/drawing/2014/main" id="{E3CDB516-525A-450A-974B-9B93939A7B98}"/>
              </a:ext>
            </a:extLst>
          </p:cNvPr>
          <p:cNvGrpSpPr/>
          <p:nvPr/>
        </p:nvGrpSpPr>
        <p:grpSpPr>
          <a:xfrm>
            <a:off x="264039" y="925645"/>
            <a:ext cx="8579007" cy="4607726"/>
            <a:chOff x="528062" y="1144986"/>
            <a:chExt cx="11392441" cy="5039429"/>
          </a:xfrm>
          <a:effectLst>
            <a:outerShdw blurRad="50800" dist="38100" algn="l" rotWithShape="0">
              <a:prstClr val="black">
                <a:alpha val="40000"/>
              </a:prstClr>
            </a:outerShdw>
          </a:effectLst>
        </p:grpSpPr>
        <p:pic>
          <p:nvPicPr>
            <p:cNvPr id="11" name="Imagen 10">
              <a:extLst>
                <a:ext uri="{FF2B5EF4-FFF2-40B4-BE49-F238E27FC236}">
                  <a16:creationId xmlns:a16="http://schemas.microsoft.com/office/drawing/2014/main" id="{2E997F6D-357C-431D-BA25-DEE782B7DE0B}"/>
                </a:ext>
              </a:extLst>
            </p:cNvPr>
            <p:cNvPicPr>
              <a:picLocks noChangeAspect="1"/>
            </p:cNvPicPr>
            <p:nvPr/>
          </p:nvPicPr>
          <p:blipFill>
            <a:blip r:embed="rId3"/>
            <a:stretch>
              <a:fillRect/>
            </a:stretch>
          </p:blipFill>
          <p:spPr>
            <a:xfrm>
              <a:off x="528062" y="1144986"/>
              <a:ext cx="11392441" cy="5039429"/>
            </a:xfrm>
            <a:prstGeom prst="rect">
              <a:avLst/>
            </a:prstGeom>
          </p:spPr>
        </p:pic>
        <p:sp>
          <p:nvSpPr>
            <p:cNvPr id="12" name="O 5">
              <a:extLst>
                <a:ext uri="{FF2B5EF4-FFF2-40B4-BE49-F238E27FC236}">
                  <a16:creationId xmlns:a16="http://schemas.microsoft.com/office/drawing/2014/main" id="{0D3CCDF4-8703-4FFB-8296-3E36C223E7DD}"/>
                </a:ext>
              </a:extLst>
            </p:cNvPr>
            <p:cNvSpPr/>
            <p:nvPr/>
          </p:nvSpPr>
          <p:spPr>
            <a:xfrm>
              <a:off x="2761346" y="2767050"/>
              <a:ext cx="252000" cy="252000"/>
            </a:xfrm>
            <a:prstGeom prst="flowChar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latin typeface="Century Gothic" panose="020B0502020202020204" pitchFamily="34" charset="0"/>
              </a:endParaRPr>
            </a:p>
          </p:txBody>
        </p:sp>
        <p:sp>
          <p:nvSpPr>
            <p:cNvPr id="13" name="O 7">
              <a:extLst>
                <a:ext uri="{FF2B5EF4-FFF2-40B4-BE49-F238E27FC236}">
                  <a16:creationId xmlns:a16="http://schemas.microsoft.com/office/drawing/2014/main" id="{6B4899A4-3AB3-4B11-9213-5B2D387E4B22}"/>
                </a:ext>
              </a:extLst>
            </p:cNvPr>
            <p:cNvSpPr/>
            <p:nvPr/>
          </p:nvSpPr>
          <p:spPr>
            <a:xfrm>
              <a:off x="5593334" y="2775001"/>
              <a:ext cx="252000" cy="252000"/>
            </a:xfrm>
            <a:prstGeom prst="flowChar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latin typeface="Century Gothic" panose="020B0502020202020204" pitchFamily="34" charset="0"/>
              </a:endParaRPr>
            </a:p>
          </p:txBody>
        </p:sp>
        <p:sp>
          <p:nvSpPr>
            <p:cNvPr id="14" name="O 8">
              <a:extLst>
                <a:ext uri="{FF2B5EF4-FFF2-40B4-BE49-F238E27FC236}">
                  <a16:creationId xmlns:a16="http://schemas.microsoft.com/office/drawing/2014/main" id="{B697B241-3398-4F62-AB65-8AD37DF6F59C}"/>
                </a:ext>
              </a:extLst>
            </p:cNvPr>
            <p:cNvSpPr/>
            <p:nvPr/>
          </p:nvSpPr>
          <p:spPr>
            <a:xfrm>
              <a:off x="7941583" y="2767050"/>
              <a:ext cx="252000" cy="252000"/>
            </a:xfrm>
            <a:prstGeom prst="flowChar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latin typeface="Century Gothic" panose="020B0502020202020204" pitchFamily="34" charset="0"/>
              </a:endParaRPr>
            </a:p>
          </p:txBody>
        </p:sp>
      </p:grpSp>
      <p:sp>
        <p:nvSpPr>
          <p:cNvPr id="15" name="Título 1">
            <a:extLst>
              <a:ext uri="{FF2B5EF4-FFF2-40B4-BE49-F238E27FC236}">
                <a16:creationId xmlns:a16="http://schemas.microsoft.com/office/drawing/2014/main" id="{5A149B23-9985-427A-A6CB-35F5F5B14F90}"/>
              </a:ext>
            </a:extLst>
          </p:cNvPr>
          <p:cNvSpPr txBox="1">
            <a:spLocks/>
          </p:cNvSpPr>
          <p:nvPr/>
        </p:nvSpPr>
        <p:spPr>
          <a:xfrm>
            <a:off x="3697172" y="726047"/>
            <a:ext cx="4678679" cy="937518"/>
          </a:xfrm>
          <a:prstGeom prst="rect">
            <a:avLst/>
          </a:prstGeom>
        </p:spPr>
        <p:txBody>
          <a:bodyPr anchor="ct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algn="ctr" fontAlgn="auto">
              <a:spcAft>
                <a:spcPts val="0"/>
              </a:spcAft>
            </a:pPr>
            <a:r>
              <a:rPr lang="es-MX" sz="2800" b="1" dirty="0">
                <a:solidFill>
                  <a:schemeClr val="accent1">
                    <a:lumMod val="50000"/>
                  </a:schemeClr>
                </a:solidFill>
                <a:latin typeface="Century Gothic" panose="020B0502020202020204" pitchFamily="34" charset="0"/>
              </a:rPr>
              <a:t>Flujos de comunicación</a:t>
            </a:r>
          </a:p>
        </p:txBody>
      </p:sp>
      <p:sp>
        <p:nvSpPr>
          <p:cNvPr id="2" name="Rectángulo 1">
            <a:extLst>
              <a:ext uri="{FF2B5EF4-FFF2-40B4-BE49-F238E27FC236}">
                <a16:creationId xmlns:a16="http://schemas.microsoft.com/office/drawing/2014/main" id="{D0C89A9E-169C-4646-81B2-5A6C4A4EF846}"/>
              </a:ext>
            </a:extLst>
          </p:cNvPr>
          <p:cNvSpPr/>
          <p:nvPr/>
        </p:nvSpPr>
        <p:spPr>
          <a:xfrm>
            <a:off x="1684336" y="1429824"/>
            <a:ext cx="712694" cy="230411"/>
          </a:xfrm>
          <a:prstGeom prst="rect">
            <a:avLst/>
          </a:prstGeom>
          <a:solidFill>
            <a:srgbClr val="99003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MX" sz="1000" dirty="0"/>
              <a:t>DE REGIÓN</a:t>
            </a:r>
          </a:p>
        </p:txBody>
      </p:sp>
    </p:spTree>
    <p:extLst>
      <p:ext uri="{BB962C8B-B14F-4D97-AF65-F5344CB8AC3E}">
        <p14:creationId xmlns:p14="http://schemas.microsoft.com/office/powerpoint/2010/main" val="1683169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449405" y="1297595"/>
            <a:ext cx="8229600" cy="4525963"/>
          </a:xfrm>
        </p:spPr>
        <p:txBody>
          <a:bodyPr>
            <a:normAutofit/>
          </a:bodyPr>
          <a:lstStyle/>
          <a:p>
            <a:pPr marL="0" indent="0" algn="just">
              <a:buNone/>
            </a:pPr>
            <a:r>
              <a:rPr lang="es-MX" sz="1800" dirty="0">
                <a:latin typeface="Century Gothic" panose="020B0502020202020204" pitchFamily="34" charset="0"/>
              </a:rPr>
              <a:t>.- Los equipos coordinadores plenos mantienen comunicación abierta entre todos sus integrantes y en todos los sentidos</a:t>
            </a:r>
          </a:p>
          <a:p>
            <a:pPr marL="0" indent="0" algn="just">
              <a:buNone/>
            </a:pPr>
            <a:endParaRPr lang="es-MX" sz="1800" dirty="0">
              <a:latin typeface="Century Gothic" panose="020B0502020202020204" pitchFamily="34" charset="0"/>
            </a:endParaRPr>
          </a:p>
          <a:p>
            <a:pPr marL="0" indent="0" algn="just">
              <a:buNone/>
            </a:pPr>
            <a:r>
              <a:rPr lang="es-MX" sz="1800" dirty="0">
                <a:latin typeface="Century Gothic" panose="020B0502020202020204" pitchFamily="34" charset="0"/>
              </a:rPr>
              <a:t>.- Los equipos de servicio se comunican por medio de las áreas que los coordinan.</a:t>
            </a:r>
          </a:p>
          <a:p>
            <a:pPr marL="0" indent="0" algn="just">
              <a:buNone/>
            </a:pPr>
            <a:endParaRPr lang="es-MX" sz="1800" dirty="0">
              <a:latin typeface="Century Gothic" panose="020B0502020202020204" pitchFamily="34" charset="0"/>
            </a:endParaRPr>
          </a:p>
          <a:p>
            <a:pPr marL="0" indent="0" algn="just">
              <a:buNone/>
            </a:pPr>
            <a:r>
              <a:rPr lang="es-MX" sz="1800" dirty="0">
                <a:latin typeface="Century Gothic" panose="020B0502020202020204" pitchFamily="34" charset="0"/>
              </a:rPr>
              <a:t>.- Cuando sea necesario utilizar el canal funcional (líneas rojas), se deberá marcar copia y mantener enterados a los SNR, Presidentes Diocesanos y Secretarios de Sector involucrados.</a:t>
            </a:r>
          </a:p>
          <a:p>
            <a:pPr marL="0" indent="0" algn="just">
              <a:buNone/>
            </a:pPr>
            <a:endParaRPr lang="es-MX" sz="1800" dirty="0">
              <a:latin typeface="Century Gothic" panose="020B0502020202020204" pitchFamily="34" charset="0"/>
            </a:endParaRPr>
          </a:p>
          <a:p>
            <a:pPr marL="0" indent="0" algn="just">
              <a:buNone/>
            </a:pPr>
            <a:r>
              <a:rPr lang="es-MX" sz="1800" dirty="0">
                <a:latin typeface="Century Gothic" panose="020B0502020202020204" pitchFamily="34" charset="0"/>
              </a:rPr>
              <a:t>.- También aplica a Equipos coordinadores juveniles agregando copia a los matrimonios de Area IV correspondientes  </a:t>
            </a:r>
          </a:p>
        </p:txBody>
      </p:sp>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Título 1">
            <a:extLst>
              <a:ext uri="{FF2B5EF4-FFF2-40B4-BE49-F238E27FC236}">
                <a16:creationId xmlns:a16="http://schemas.microsoft.com/office/drawing/2014/main" id="{C4F8EC31-9D23-41BD-828F-7C6BEF41B2E5}"/>
              </a:ext>
            </a:extLst>
          </p:cNvPr>
          <p:cNvSpPr txBox="1">
            <a:spLocks/>
          </p:cNvSpPr>
          <p:nvPr/>
        </p:nvSpPr>
        <p:spPr>
          <a:xfrm>
            <a:off x="0" y="339295"/>
            <a:ext cx="4678679" cy="937518"/>
          </a:xfrm>
          <a:prstGeom prst="rect">
            <a:avLst/>
          </a:prstGeom>
        </p:spPr>
        <p:txBody>
          <a:bodyPr anchor="ct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algn="ctr" fontAlgn="auto">
              <a:spcAft>
                <a:spcPts val="0"/>
              </a:spcAft>
            </a:pPr>
            <a:r>
              <a:rPr lang="es-MX" sz="2800" b="1" dirty="0">
                <a:solidFill>
                  <a:schemeClr val="accent1">
                    <a:lumMod val="50000"/>
                  </a:schemeClr>
                </a:solidFill>
                <a:latin typeface="Century Gothic" panose="020B0502020202020204" pitchFamily="34" charset="0"/>
              </a:rPr>
              <a:t>Flujos de comunicación</a:t>
            </a:r>
          </a:p>
        </p:txBody>
      </p:sp>
    </p:spTree>
    <p:extLst>
      <p:ext uri="{BB962C8B-B14F-4D97-AF65-F5344CB8AC3E}">
        <p14:creationId xmlns:p14="http://schemas.microsoft.com/office/powerpoint/2010/main" val="3253932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216132" y="2111026"/>
            <a:ext cx="6508865" cy="2157152"/>
          </a:xfrm>
        </p:spPr>
        <p:txBody>
          <a:bodyPr>
            <a:normAutofit/>
          </a:bodyPr>
          <a:lstStyle/>
          <a:p>
            <a:pPr marL="514350" indent="-514350">
              <a:buFont typeface="+mj-lt"/>
              <a:buAutoNum type="arabicPeriod"/>
            </a:pPr>
            <a:r>
              <a:rPr lang="es-MX" sz="2000" dirty="0">
                <a:latin typeface="Century Gothic" panose="020B0502020202020204" pitchFamily="34" charset="0"/>
              </a:rPr>
              <a:t>PEDIDOS DE MATERIALES</a:t>
            </a:r>
            <a:br>
              <a:rPr lang="es-MX" sz="2000" dirty="0">
                <a:latin typeface="Century Gothic" panose="020B0502020202020204" pitchFamily="34" charset="0"/>
              </a:rPr>
            </a:br>
            <a:endParaRPr lang="es-MX" sz="2000" dirty="0">
              <a:latin typeface="Century Gothic" panose="020B0502020202020204" pitchFamily="34" charset="0"/>
            </a:endParaRPr>
          </a:p>
          <a:p>
            <a:pPr marL="514350" indent="-514350" fontAlgn="auto">
              <a:spcAft>
                <a:spcPts val="0"/>
              </a:spcAft>
              <a:buFont typeface="+mj-lt"/>
              <a:buAutoNum type="arabicPeriod"/>
            </a:pPr>
            <a:r>
              <a:rPr lang="es-MX" sz="2000" dirty="0">
                <a:latin typeface="Century Gothic" panose="020B0502020202020204" pitchFamily="34" charset="0"/>
              </a:rPr>
              <a:t>DEPÓSITOS</a:t>
            </a:r>
            <a:br>
              <a:rPr lang="es-MX" sz="2000" dirty="0">
                <a:latin typeface="Century Gothic" panose="020B0502020202020204" pitchFamily="34" charset="0"/>
              </a:rPr>
            </a:br>
            <a:endParaRPr lang="es-MX" sz="2000" dirty="0">
              <a:latin typeface="Century Gothic" panose="020B0502020202020204" pitchFamily="34" charset="0"/>
            </a:endParaRPr>
          </a:p>
          <a:p>
            <a:pPr marL="514350" indent="-514350" fontAlgn="auto">
              <a:spcAft>
                <a:spcPts val="0"/>
              </a:spcAft>
              <a:buFont typeface="+mj-lt"/>
              <a:buAutoNum type="arabicPeriod"/>
            </a:pPr>
            <a:r>
              <a:rPr lang="es-MX" sz="2000" dirty="0">
                <a:latin typeface="Century Gothic" panose="020B0502020202020204" pitchFamily="34" charset="0"/>
              </a:rPr>
              <a:t>SOLICITUDES ESTADOS DE CUENTA</a:t>
            </a:r>
          </a:p>
          <a:p>
            <a:endParaRPr lang="en-US" sz="2000" dirty="0">
              <a:latin typeface="Century Gothic" panose="020B0502020202020204" pitchFamily="34" charset="0"/>
              <a:cs typeface="Century Gothic"/>
            </a:endParaRPr>
          </a:p>
        </p:txBody>
      </p:sp>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7" name="Título 1">
            <a:extLst>
              <a:ext uri="{FF2B5EF4-FFF2-40B4-BE49-F238E27FC236}">
                <a16:creationId xmlns:a16="http://schemas.microsoft.com/office/drawing/2014/main" id="{09E0891A-9357-490E-B5FE-E66C70E6DA3D}"/>
              </a:ext>
            </a:extLst>
          </p:cNvPr>
          <p:cNvSpPr txBox="1">
            <a:spLocks/>
          </p:cNvSpPr>
          <p:nvPr/>
        </p:nvSpPr>
        <p:spPr>
          <a:xfrm>
            <a:off x="0" y="789023"/>
            <a:ext cx="2726573" cy="771092"/>
          </a:xfrm>
          <a:prstGeom prst="rect">
            <a:avLst/>
          </a:prstGeom>
        </p:spPr>
        <p:txBody>
          <a:bodyPr anchor="ct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algn="ctr" fontAlgn="auto">
              <a:spcAft>
                <a:spcPts val="0"/>
              </a:spcAft>
            </a:pPr>
            <a:r>
              <a:rPr lang="es-MX" sz="2400" b="1" dirty="0">
                <a:solidFill>
                  <a:schemeClr val="accent1">
                    <a:lumMod val="50000"/>
                  </a:schemeClr>
                </a:solidFill>
                <a:latin typeface="Century Gothic" panose="020B0502020202020204" pitchFamily="34" charset="0"/>
              </a:rPr>
              <a:t>PROCESOS</a:t>
            </a:r>
          </a:p>
        </p:txBody>
      </p:sp>
      <p:pic>
        <p:nvPicPr>
          <p:cNvPr id="8" name="Picture 4" descr="http://www.autobodymagazine.com.mx/abm_previo/wp-content/uploads/2013/03/reingenieria02.jpg">
            <a:extLst>
              <a:ext uri="{FF2B5EF4-FFF2-40B4-BE49-F238E27FC236}">
                <a16:creationId xmlns:a16="http://schemas.microsoft.com/office/drawing/2014/main" id="{2B7CFA2D-F949-4412-8DE4-749E2F287459}"/>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958033" y="2215572"/>
            <a:ext cx="2703828" cy="2027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7207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196</TotalTime>
  <Words>960</Words>
  <Application>Microsoft Office PowerPoint</Application>
  <PresentationFormat>Presentación en pantalla (4:3)</PresentationFormat>
  <Paragraphs>88</Paragraphs>
  <Slides>15</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15</vt:i4>
      </vt:variant>
    </vt:vector>
  </HeadingPairs>
  <TitlesOfParts>
    <vt:vector size="19" baseType="lpstr">
      <vt:lpstr>Arial</vt:lpstr>
      <vt:lpstr>Calibri</vt:lpstr>
      <vt:lpstr>Century Gothic</vt:lpstr>
      <vt:lpstr>Office Theme</vt:lpstr>
      <vt:lpstr>Propio de Area-III</vt:lpstr>
      <vt:lpstr>Padre: “Que todos sean uno” Jn 17:21</vt:lpstr>
      <vt:lpstr>Artículos del manual de  Identidades y Ordenamientos del MFC Relacionados con Área-III</vt:lpstr>
      <vt:lpstr>Aplicando el Reglamento del Movimiento Familiar Cristiano</vt:lpstr>
      <vt:lpstr>Aplicando el Reglamento del Movimiento Familiar Cristiano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Mateo 6, 24-34 Poner la Confiaza en Dios y no en El dinero.</vt:lpstr>
      <vt:lpstr>Presentación de PowerPoint</vt:lpstr>
    </vt:vector>
  </TitlesOfParts>
  <Company>sdfsdf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la Presentación</dc:title>
  <dc:creator>sfsd sdfsdf</dc:creator>
  <cp:lastModifiedBy>MFC NACIONAL 2016-2019</cp:lastModifiedBy>
  <cp:revision>33</cp:revision>
  <dcterms:created xsi:type="dcterms:W3CDTF">2019-08-30T21:38:12Z</dcterms:created>
  <dcterms:modified xsi:type="dcterms:W3CDTF">2019-10-10T02:36:53Z</dcterms:modified>
</cp:coreProperties>
</file>